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 id="259" r:id="rId5"/>
    <p:sldId id="260" r:id="rId6"/>
    <p:sldId id="269" r:id="rId7"/>
    <p:sldId id="278" r:id="rId8"/>
    <p:sldId id="283" r:id="rId9"/>
    <p:sldId id="284" r:id="rId10"/>
    <p:sldId id="279" r:id="rId11"/>
    <p:sldId id="282" r:id="rId12"/>
    <p:sldId id="270" r:id="rId13"/>
    <p:sldId id="271" r:id="rId14"/>
    <p:sldId id="285" r:id="rId15"/>
    <p:sldId id="266" r:id="rId16"/>
    <p:sldId id="280" r:id="rId17"/>
    <p:sldId id="281" r:id="rId18"/>
    <p:sldId id="272" r:id="rId19"/>
    <p:sldId id="273" r:id="rId20"/>
    <p:sldId id="274" r:id="rId21"/>
    <p:sldId id="275" r:id="rId22"/>
    <p:sldId id="276" r:id="rId23"/>
    <p:sldId id="277" r:id="rId24"/>
    <p:sldId id="288" r:id="rId25"/>
    <p:sldId id="289" r:id="rId26"/>
    <p:sldId id="295" r:id="rId27"/>
    <p:sldId id="286" r:id="rId28"/>
    <p:sldId id="287" r:id="rId29"/>
    <p:sldId id="292" r:id="rId30"/>
    <p:sldId id="293" r:id="rId31"/>
    <p:sldId id="296" r:id="rId32"/>
    <p:sldId id="297" r:id="rId33"/>
    <p:sldId id="298" r:id="rId34"/>
    <p:sldId id="301" r:id="rId35"/>
    <p:sldId id="302" r:id="rId36"/>
    <p:sldId id="303" r:id="rId37"/>
    <p:sldId id="312" r:id="rId38"/>
    <p:sldId id="313" r:id="rId39"/>
    <p:sldId id="290" r:id="rId40"/>
    <p:sldId id="291" r:id="rId41"/>
    <p:sldId id="304" r:id="rId42"/>
    <p:sldId id="294" r:id="rId43"/>
    <p:sldId id="261" r:id="rId44"/>
    <p:sldId id="299" r:id="rId45"/>
    <p:sldId id="300" r:id="rId46"/>
    <p:sldId id="307" r:id="rId47"/>
    <p:sldId id="305" r:id="rId48"/>
    <p:sldId id="314" r:id="rId49"/>
    <p:sldId id="318" r:id="rId50"/>
    <p:sldId id="317" r:id="rId51"/>
    <p:sldId id="315" r:id="rId52"/>
    <p:sldId id="316" r:id="rId53"/>
    <p:sldId id="267" r:id="rId54"/>
    <p:sldId id="319" r:id="rId55"/>
    <p:sldId id="308" r:id="rId56"/>
    <p:sldId id="309" r:id="rId57"/>
    <p:sldId id="310" r:id="rId58"/>
    <p:sldId id="320" r:id="rId59"/>
    <p:sldId id="321" r:id="rId60"/>
    <p:sldId id="324" r:id="rId61"/>
    <p:sldId id="311" r:id="rId62"/>
    <p:sldId id="306" r:id="rId63"/>
    <p:sldId id="323" r:id="rId64"/>
    <p:sldId id="322" r:id="rId65"/>
    <p:sldId id="262" r:id="rId66"/>
    <p:sldId id="325" r:id="rId67"/>
    <p:sldId id="326" r:id="rId68"/>
    <p:sldId id="327" r:id="rId69"/>
    <p:sldId id="264" r:id="rId7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3" d="100"/>
          <a:sy n="73" d="100"/>
        </p:scale>
        <p:origin x="-125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printerSettings" Target="printerSettings/printerSettings1.bin"/><Relationship Id="rId72"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91E5FBAA-1969-D24C-B183-B1981A4E3FB7}" type="datetimeFigureOut">
              <a:rPr lang="en-US" smtClean="0"/>
              <a:t>2015-03-26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2C934D-6298-C345-BF7B-DACF5E9BCDD8}" type="slidenum">
              <a:rPr lang="en-US" smtClean="0"/>
              <a:t>‹#›</a:t>
            </a:fld>
            <a:endParaRPr lang="en-US"/>
          </a:p>
        </p:txBody>
      </p:sp>
    </p:spTree>
    <p:extLst>
      <p:ext uri="{BB962C8B-B14F-4D97-AF65-F5344CB8AC3E}">
        <p14:creationId xmlns:p14="http://schemas.microsoft.com/office/powerpoint/2010/main" val="62487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91E5FBAA-1969-D24C-B183-B1981A4E3FB7}" type="datetimeFigureOut">
              <a:rPr lang="en-US" smtClean="0"/>
              <a:t>2015-03-26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2C934D-6298-C345-BF7B-DACF5E9BCDD8}" type="slidenum">
              <a:rPr lang="en-US" smtClean="0"/>
              <a:t>‹#›</a:t>
            </a:fld>
            <a:endParaRPr lang="en-US"/>
          </a:p>
        </p:txBody>
      </p:sp>
    </p:spTree>
    <p:extLst>
      <p:ext uri="{BB962C8B-B14F-4D97-AF65-F5344CB8AC3E}">
        <p14:creationId xmlns:p14="http://schemas.microsoft.com/office/powerpoint/2010/main" val="273101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91E5FBAA-1969-D24C-B183-B1981A4E3FB7}" type="datetimeFigureOut">
              <a:rPr lang="en-US" smtClean="0"/>
              <a:t>2015-03-26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2C934D-6298-C345-BF7B-DACF5E9BCDD8}" type="slidenum">
              <a:rPr lang="en-US" smtClean="0"/>
              <a:t>‹#›</a:t>
            </a:fld>
            <a:endParaRPr lang="en-US"/>
          </a:p>
        </p:txBody>
      </p:sp>
    </p:spTree>
    <p:extLst>
      <p:ext uri="{BB962C8B-B14F-4D97-AF65-F5344CB8AC3E}">
        <p14:creationId xmlns:p14="http://schemas.microsoft.com/office/powerpoint/2010/main" val="575280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91E5FBAA-1969-D24C-B183-B1981A4E3FB7}" type="datetimeFigureOut">
              <a:rPr lang="en-US" smtClean="0"/>
              <a:t>2015-03-26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2C934D-6298-C345-BF7B-DACF5E9BCDD8}" type="slidenum">
              <a:rPr lang="en-US" smtClean="0"/>
              <a:t>‹#›</a:t>
            </a:fld>
            <a:endParaRPr lang="en-US"/>
          </a:p>
        </p:txBody>
      </p:sp>
    </p:spTree>
    <p:extLst>
      <p:ext uri="{BB962C8B-B14F-4D97-AF65-F5344CB8AC3E}">
        <p14:creationId xmlns:p14="http://schemas.microsoft.com/office/powerpoint/2010/main" val="1010639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91E5FBAA-1969-D24C-B183-B1981A4E3FB7}" type="datetimeFigureOut">
              <a:rPr lang="en-US" smtClean="0"/>
              <a:t>2015-03-26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2C934D-6298-C345-BF7B-DACF5E9BCDD8}" type="slidenum">
              <a:rPr lang="en-US" smtClean="0"/>
              <a:t>‹#›</a:t>
            </a:fld>
            <a:endParaRPr lang="en-US"/>
          </a:p>
        </p:txBody>
      </p:sp>
    </p:spTree>
    <p:extLst>
      <p:ext uri="{BB962C8B-B14F-4D97-AF65-F5344CB8AC3E}">
        <p14:creationId xmlns:p14="http://schemas.microsoft.com/office/powerpoint/2010/main" val="3192636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91E5FBAA-1969-D24C-B183-B1981A4E3FB7}" type="datetimeFigureOut">
              <a:rPr lang="en-US" smtClean="0"/>
              <a:t>2015-03-26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2C934D-6298-C345-BF7B-DACF5E9BCDD8}" type="slidenum">
              <a:rPr lang="en-US" smtClean="0"/>
              <a:t>‹#›</a:t>
            </a:fld>
            <a:endParaRPr lang="en-US"/>
          </a:p>
        </p:txBody>
      </p:sp>
    </p:spTree>
    <p:extLst>
      <p:ext uri="{BB962C8B-B14F-4D97-AF65-F5344CB8AC3E}">
        <p14:creationId xmlns:p14="http://schemas.microsoft.com/office/powerpoint/2010/main" val="4148929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91E5FBAA-1969-D24C-B183-B1981A4E3FB7}" type="datetimeFigureOut">
              <a:rPr lang="en-US" smtClean="0"/>
              <a:t>2015-03-26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2C934D-6298-C345-BF7B-DACF5E9BCDD8}" type="slidenum">
              <a:rPr lang="en-US" smtClean="0"/>
              <a:t>‹#›</a:t>
            </a:fld>
            <a:endParaRPr lang="en-US"/>
          </a:p>
        </p:txBody>
      </p:sp>
    </p:spTree>
    <p:extLst>
      <p:ext uri="{BB962C8B-B14F-4D97-AF65-F5344CB8AC3E}">
        <p14:creationId xmlns:p14="http://schemas.microsoft.com/office/powerpoint/2010/main" val="1449392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91E5FBAA-1969-D24C-B183-B1981A4E3FB7}" type="datetimeFigureOut">
              <a:rPr lang="en-US" smtClean="0"/>
              <a:t>2015-03-26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2C934D-6298-C345-BF7B-DACF5E9BCDD8}" type="slidenum">
              <a:rPr lang="en-US" smtClean="0"/>
              <a:t>‹#›</a:t>
            </a:fld>
            <a:endParaRPr lang="en-US"/>
          </a:p>
        </p:txBody>
      </p:sp>
    </p:spTree>
    <p:extLst>
      <p:ext uri="{BB962C8B-B14F-4D97-AF65-F5344CB8AC3E}">
        <p14:creationId xmlns:p14="http://schemas.microsoft.com/office/powerpoint/2010/main" val="2746397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E5FBAA-1969-D24C-B183-B1981A4E3FB7}" type="datetimeFigureOut">
              <a:rPr lang="en-US" smtClean="0"/>
              <a:t>2015-03-26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2C934D-6298-C345-BF7B-DACF5E9BCDD8}" type="slidenum">
              <a:rPr lang="en-US" smtClean="0"/>
              <a:t>‹#›</a:t>
            </a:fld>
            <a:endParaRPr lang="en-US"/>
          </a:p>
        </p:txBody>
      </p:sp>
    </p:spTree>
    <p:extLst>
      <p:ext uri="{BB962C8B-B14F-4D97-AF65-F5344CB8AC3E}">
        <p14:creationId xmlns:p14="http://schemas.microsoft.com/office/powerpoint/2010/main" val="2782714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91E5FBAA-1969-D24C-B183-B1981A4E3FB7}" type="datetimeFigureOut">
              <a:rPr lang="en-US" smtClean="0"/>
              <a:t>2015-03-26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2C934D-6298-C345-BF7B-DACF5E9BCDD8}" type="slidenum">
              <a:rPr lang="en-US" smtClean="0"/>
              <a:t>‹#›</a:t>
            </a:fld>
            <a:endParaRPr lang="en-US"/>
          </a:p>
        </p:txBody>
      </p:sp>
    </p:spTree>
    <p:extLst>
      <p:ext uri="{BB962C8B-B14F-4D97-AF65-F5344CB8AC3E}">
        <p14:creationId xmlns:p14="http://schemas.microsoft.com/office/powerpoint/2010/main" val="224097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91E5FBAA-1969-D24C-B183-B1981A4E3FB7}" type="datetimeFigureOut">
              <a:rPr lang="en-US" smtClean="0"/>
              <a:t>2015-03-26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2C934D-6298-C345-BF7B-DACF5E9BCDD8}" type="slidenum">
              <a:rPr lang="en-US" smtClean="0"/>
              <a:t>‹#›</a:t>
            </a:fld>
            <a:endParaRPr lang="en-US"/>
          </a:p>
        </p:txBody>
      </p:sp>
    </p:spTree>
    <p:extLst>
      <p:ext uri="{BB962C8B-B14F-4D97-AF65-F5344CB8AC3E}">
        <p14:creationId xmlns:p14="http://schemas.microsoft.com/office/powerpoint/2010/main" val="4866344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E5FBAA-1969-D24C-B183-B1981A4E3FB7}" type="datetimeFigureOut">
              <a:rPr lang="en-US" smtClean="0"/>
              <a:t>2015-03-26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2C934D-6298-C345-BF7B-DACF5E9BCDD8}" type="slidenum">
              <a:rPr lang="en-US" smtClean="0"/>
              <a:t>‹#›</a:t>
            </a:fld>
            <a:endParaRPr lang="en-US"/>
          </a:p>
        </p:txBody>
      </p:sp>
    </p:spTree>
    <p:extLst>
      <p:ext uri="{BB962C8B-B14F-4D97-AF65-F5344CB8AC3E}">
        <p14:creationId xmlns:p14="http://schemas.microsoft.com/office/powerpoint/2010/main" val="860912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dwardianpromenade.com/fashion/the-new-woman/" TargetMode="External"/><Relationship Id="rId3" Type="http://schemas.openxmlformats.org/officeDocument/2006/relationships/hyperlink" Target="http://www.thecanadianencyclopedia.ca/en/m/article/womens-suffrag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query.nytimes.com/gst/abstract.html?res=9907E3D9123EE333A2575BC0A9629C94679ED7CF"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bs.org/wgbh/amex/missamerica/peopleevents/p_mao.html"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amZD8XxTsjQ"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LhfnCNR8hxo"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IFN_09nrgj4"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Gender Studies </a:t>
            </a:r>
            <a:endParaRPr lang="en-US" dirty="0"/>
          </a:p>
        </p:txBody>
      </p:sp>
      <p:sp>
        <p:nvSpPr>
          <p:cNvPr id="3" name="Subtitle 2"/>
          <p:cNvSpPr>
            <a:spLocks noGrp="1"/>
          </p:cNvSpPr>
          <p:nvPr>
            <p:ph type="subTitle" idx="1"/>
          </p:nvPr>
        </p:nvSpPr>
        <p:spPr>
          <a:xfrm>
            <a:off x="1371600" y="3886200"/>
            <a:ext cx="6400800" cy="781050"/>
          </a:xfrm>
        </p:spPr>
        <p:txBody>
          <a:bodyPr/>
          <a:lstStyle/>
          <a:p>
            <a:r>
              <a:rPr lang="en-US" dirty="0" smtClean="0"/>
              <a:t>Historical Contexts and Movements</a:t>
            </a:r>
          </a:p>
          <a:p>
            <a:endParaRPr lang="en-US" dirty="0"/>
          </a:p>
        </p:txBody>
      </p:sp>
    </p:spTree>
    <p:extLst>
      <p:ext uri="{BB962C8B-B14F-4D97-AF65-F5344CB8AC3E}">
        <p14:creationId xmlns:p14="http://schemas.microsoft.com/office/powerpoint/2010/main" val="106397666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The Married Women's Property Act of 1870 provided that wages and property which a wife earned through her own work would be regarded as her separate property and, in 1882, this principle was extended to all property, regardless of its source or the time of its acquisition.</a:t>
            </a:r>
          </a:p>
        </p:txBody>
      </p:sp>
    </p:spTree>
    <p:extLst>
      <p:ext uri="{BB962C8B-B14F-4D97-AF65-F5344CB8AC3E}">
        <p14:creationId xmlns:p14="http://schemas.microsoft.com/office/powerpoint/2010/main" val="1935364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Accomplishments of the First Wave in the UK</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The opening of higher education to women</a:t>
            </a:r>
          </a:p>
          <a:p>
            <a:pPr marL="0" indent="0">
              <a:buNone/>
            </a:pPr>
            <a:r>
              <a:rPr lang="en-US" dirty="0" smtClean="0"/>
              <a:t>The opening of secondary school education programs to women – including the ability to take part in national exams</a:t>
            </a:r>
          </a:p>
          <a:p>
            <a:pPr marL="0" indent="0">
              <a:buNone/>
            </a:pPr>
            <a:r>
              <a:rPr lang="en-US" dirty="0" smtClean="0"/>
              <a:t>The ability to work in some of the major professions, including medicine</a:t>
            </a:r>
          </a:p>
          <a:p>
            <a:pPr marL="0" indent="0">
              <a:buNone/>
            </a:pPr>
            <a:r>
              <a:rPr lang="en-US" dirty="0" smtClean="0"/>
              <a:t>The ability for women to (in some cases) maintain custody of children after a divorce</a:t>
            </a:r>
          </a:p>
          <a:p>
            <a:pPr marL="0" indent="0">
              <a:buNone/>
            </a:pPr>
            <a:r>
              <a:rPr lang="en-US" dirty="0" smtClean="0"/>
              <a:t>- They, though, did not secure the right for women to vote.</a:t>
            </a:r>
          </a:p>
          <a:p>
            <a:pPr marL="0" indent="0">
              <a:buNone/>
            </a:pPr>
            <a:endParaRPr lang="en-US" dirty="0"/>
          </a:p>
        </p:txBody>
      </p:sp>
    </p:spTree>
    <p:extLst>
      <p:ext uri="{BB962C8B-B14F-4D97-AF65-F5344CB8AC3E}">
        <p14:creationId xmlns:p14="http://schemas.microsoft.com/office/powerpoint/2010/main" val="2472922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Elizabeth Cady Stanton </a:t>
            </a:r>
            <a:endParaRPr lang="en-US" dirty="0"/>
          </a:p>
        </p:txBody>
      </p:sp>
      <p:pic>
        <p:nvPicPr>
          <p:cNvPr id="4" name="Content Placeholder 3" descr="Elizabeth-Cady-Stanton_Pioneer-for-Womens-Suffrage_HD_768x432-16x9.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48290780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320358"/>
            <a:ext cx="8229600" cy="5805806"/>
          </a:xfrm>
        </p:spPr>
        <p:txBody>
          <a:bodyPr/>
          <a:lstStyle/>
          <a:p>
            <a:pPr marL="0" indent="0">
              <a:buNone/>
            </a:pPr>
            <a:r>
              <a:rPr lang="en-US" dirty="0" smtClean="0"/>
              <a:t>On July 13</a:t>
            </a:r>
            <a:r>
              <a:rPr lang="en-US" baseline="30000" dirty="0" smtClean="0"/>
              <a:t>th</a:t>
            </a:r>
            <a:r>
              <a:rPr lang="en-US" dirty="0" smtClean="0"/>
              <a:t>, 1848, American Elizabeth Cady Stanton organized the Seneca Convention. Her purpose at that point was something that hadn’t been heard of in the U.S. by that point: to discuss “the social, civil, and religious condition and rights of woman.”</a:t>
            </a:r>
          </a:p>
          <a:p>
            <a:pPr marL="0" indent="0">
              <a:buNone/>
            </a:pPr>
            <a:endParaRPr lang="en-US" dirty="0" smtClean="0"/>
          </a:p>
          <a:p>
            <a:pPr marL="0" indent="0">
              <a:buNone/>
            </a:pPr>
            <a:r>
              <a:rPr lang="en-US" dirty="0" smtClean="0"/>
              <a:t>Read the </a:t>
            </a:r>
            <a:r>
              <a:rPr lang="en-US" i="1" dirty="0" smtClean="0"/>
              <a:t>Declaration of Sentiments</a:t>
            </a:r>
            <a:r>
              <a:rPr lang="en-US" dirty="0" smtClean="0"/>
              <a:t> prepared by Stanton, and identify all of the elements of society that she objected to. (here’s a hint – there are 11 of them)</a:t>
            </a:r>
            <a:endParaRPr lang="en-US" i="1" dirty="0"/>
          </a:p>
        </p:txBody>
      </p:sp>
    </p:spTree>
    <p:extLst>
      <p:ext uri="{BB962C8B-B14F-4D97-AF65-F5344CB8AC3E}">
        <p14:creationId xmlns:p14="http://schemas.microsoft.com/office/powerpoint/2010/main" val="139665556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Stanton’s 11 Objections:</a:t>
            </a:r>
            <a:endParaRPr lang="en-US" dirty="0"/>
          </a:p>
        </p:txBody>
      </p:sp>
      <p:sp>
        <p:nvSpPr>
          <p:cNvPr id="3" name="Content Placeholder 2"/>
          <p:cNvSpPr>
            <a:spLocks noGrp="1"/>
          </p:cNvSpPr>
          <p:nvPr>
            <p:ph idx="1"/>
          </p:nvPr>
        </p:nvSpPr>
        <p:spPr>
          <a:xfrm>
            <a:off x="457200" y="1174750"/>
            <a:ext cx="8229600" cy="5683250"/>
          </a:xfrm>
        </p:spPr>
        <p:txBody>
          <a:bodyPr>
            <a:normAutofit/>
          </a:bodyPr>
          <a:lstStyle/>
          <a:p>
            <a:pPr marL="228600" indent="-228600">
              <a:buAutoNum type="arabicPeriod"/>
            </a:pPr>
            <a:r>
              <a:rPr lang="en-US" sz="1800" dirty="0" smtClean="0"/>
              <a:t>Women are not allowed to vote</a:t>
            </a:r>
          </a:p>
          <a:p>
            <a:pPr marL="228600" indent="-228600">
              <a:buAutoNum type="arabicPeriod"/>
            </a:pPr>
            <a:r>
              <a:rPr lang="en-US" sz="1800" dirty="0" smtClean="0"/>
              <a:t>Women have to follow laws that they had no hand in drafting</a:t>
            </a:r>
          </a:p>
          <a:p>
            <a:pPr marL="228600" indent="-228600">
              <a:buAutoNum type="arabicPeriod"/>
            </a:pPr>
            <a:r>
              <a:rPr lang="en-US" sz="1800" dirty="0" smtClean="0"/>
              <a:t>Married women had no property rights</a:t>
            </a:r>
          </a:p>
          <a:p>
            <a:pPr marL="228600" indent="-228600">
              <a:buAutoNum type="arabicPeriod"/>
            </a:pPr>
            <a:r>
              <a:rPr lang="en-US" sz="1800" dirty="0" smtClean="0"/>
              <a:t>Husbands had legal power over their wives to the extent that they could beat or imprison them as they saw fit</a:t>
            </a:r>
          </a:p>
          <a:p>
            <a:pPr marL="228600" indent="-228600">
              <a:buAutoNum type="arabicPeriod"/>
            </a:pPr>
            <a:r>
              <a:rPr lang="en-US" sz="1800" dirty="0" smtClean="0"/>
              <a:t>Divorce and custody laws </a:t>
            </a:r>
            <a:r>
              <a:rPr lang="en-US" sz="1800" dirty="0" err="1" smtClean="0"/>
              <a:t>favoured</a:t>
            </a:r>
            <a:r>
              <a:rPr lang="en-US" sz="1800" dirty="0" smtClean="0"/>
              <a:t> men</a:t>
            </a:r>
          </a:p>
          <a:p>
            <a:pPr marL="228600" indent="-228600">
              <a:buAutoNum type="arabicPeriod"/>
            </a:pPr>
            <a:r>
              <a:rPr lang="en-US" sz="1800" dirty="0" smtClean="0"/>
              <a:t>Women had to pay property tax even though they had no say in the laws that drafted these taxes</a:t>
            </a:r>
          </a:p>
          <a:p>
            <a:pPr marL="228600" indent="-228600">
              <a:buAutoNum type="arabicPeriod"/>
            </a:pPr>
            <a:r>
              <a:rPr lang="en-US" sz="1800" dirty="0" smtClean="0"/>
              <a:t>Most occupations were closed to women, and those women who did work were paid a fraction of what men were</a:t>
            </a:r>
          </a:p>
          <a:p>
            <a:pPr marL="228600" indent="-228600">
              <a:buAutoNum type="arabicPeriod"/>
            </a:pPr>
            <a:r>
              <a:rPr lang="en-US" sz="1800" dirty="0" smtClean="0"/>
              <a:t>Women were not allowed to enter the professions of medicine and law</a:t>
            </a:r>
          </a:p>
          <a:p>
            <a:pPr marL="228600" indent="-228600">
              <a:buAutoNum type="arabicPeriod"/>
            </a:pPr>
            <a:r>
              <a:rPr lang="en-US" sz="1800" dirty="0" smtClean="0"/>
              <a:t>Women had no means to get a proper education, as no colleges or universities would accept them</a:t>
            </a:r>
          </a:p>
          <a:p>
            <a:pPr marL="228600" indent="-228600">
              <a:buAutoNum type="arabicPeriod"/>
            </a:pPr>
            <a:r>
              <a:rPr lang="en-US" sz="1800" dirty="0" smtClean="0"/>
              <a:t>With very few exception, women were not allowed to participate in the affairs of the Church</a:t>
            </a:r>
          </a:p>
          <a:p>
            <a:pPr marL="228600" indent="-228600">
              <a:buAutoNum type="arabicPeriod"/>
            </a:pPr>
            <a:r>
              <a:rPr lang="en-US" sz="1800" dirty="0" smtClean="0"/>
              <a:t>Women were totally dependent on men, and had been robbed of their self-confidence and self respect.</a:t>
            </a:r>
            <a:endParaRPr lang="en-US" sz="1800" dirty="0"/>
          </a:p>
        </p:txBody>
      </p:sp>
    </p:spTree>
    <p:extLst>
      <p:ext uri="{BB962C8B-B14F-4D97-AF65-F5344CB8AC3E}">
        <p14:creationId xmlns:p14="http://schemas.microsoft.com/office/powerpoint/2010/main" val="3657016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struggle for SUFFRAGE</a:t>
            </a:r>
            <a:endParaRPr lang="en-US" dirty="0"/>
          </a:p>
        </p:txBody>
      </p:sp>
      <p:sp>
        <p:nvSpPr>
          <p:cNvPr id="3" name="Content Placeholder 2"/>
          <p:cNvSpPr>
            <a:spLocks noGrp="1"/>
          </p:cNvSpPr>
          <p:nvPr>
            <p:ph idx="1"/>
          </p:nvPr>
        </p:nvSpPr>
        <p:spPr/>
        <p:txBody>
          <a:bodyPr>
            <a:normAutofit fontScale="85000" lnSpcReduction="10000"/>
          </a:bodyPr>
          <a:lstStyle/>
          <a:p>
            <a:pPr marL="0" indent="0" algn="ctr">
              <a:buNone/>
            </a:pPr>
            <a:r>
              <a:rPr lang="en-US" dirty="0" smtClean="0"/>
              <a:t>The MAIN focus for the first wavers was THE RIGHT TO VOTE.</a:t>
            </a:r>
          </a:p>
          <a:p>
            <a:pPr marL="0" indent="0">
              <a:buNone/>
            </a:pPr>
            <a:r>
              <a:rPr lang="en-US" dirty="0" smtClean="0"/>
              <a:t>Suffrage = the right to vote in the democratic process. </a:t>
            </a:r>
          </a:p>
          <a:p>
            <a:pPr marL="0" indent="0">
              <a:buNone/>
            </a:pPr>
            <a:r>
              <a:rPr lang="en-US" dirty="0" smtClean="0"/>
              <a:t>Women received the right to vote in different nations at different times. </a:t>
            </a:r>
          </a:p>
          <a:p>
            <a:pPr marL="0" indent="0">
              <a:buNone/>
            </a:pPr>
            <a:endPar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pPr marL="0" indent="0">
              <a:buNone/>
            </a:pP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Look up when the following countries gave women the right to vote:</a:t>
            </a:r>
          </a:p>
          <a:p>
            <a:pPr marL="0" indent="0">
              <a:buNone/>
            </a:pP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New Zealand, the UK, Canada, France, Switzerland, </a:t>
            </a:r>
          </a:p>
          <a:p>
            <a:pPr marL="0" indent="0">
              <a:buNone/>
            </a:pP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Japan, Finland, Sweden, and India.</a:t>
            </a:r>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40688286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122612"/>
          </a:xfrm>
        </p:spPr>
        <p:txBody>
          <a:bodyPr/>
          <a:lstStyle/>
          <a:p>
            <a:r>
              <a:rPr lang="en-US" dirty="0" smtClean="0"/>
              <a:t>Sojourner Truth</a:t>
            </a:r>
            <a:br>
              <a:rPr lang="en-US" dirty="0" smtClean="0"/>
            </a:br>
            <a:r>
              <a:rPr lang="en-US" dirty="0" smtClean="0"/>
              <a:t>Former slave/anti-slavery activist</a:t>
            </a:r>
            <a:br>
              <a:rPr lang="en-US" dirty="0" smtClean="0"/>
            </a:br>
            <a:r>
              <a:rPr lang="en-US" dirty="0" smtClean="0"/>
              <a:t>Early Feminist</a:t>
            </a:r>
            <a:br>
              <a:rPr lang="en-US" dirty="0" smtClean="0"/>
            </a:br>
            <a:endParaRPr lang="en-US" dirty="0"/>
          </a:p>
        </p:txBody>
      </p:sp>
      <p:sp>
        <p:nvSpPr>
          <p:cNvPr id="3" name="Content Placeholder 2"/>
          <p:cNvSpPr>
            <a:spLocks noGrp="1"/>
          </p:cNvSpPr>
          <p:nvPr>
            <p:ph idx="1"/>
          </p:nvPr>
        </p:nvSpPr>
        <p:spPr>
          <a:xfrm>
            <a:off x="457200" y="5595144"/>
            <a:ext cx="8229600" cy="1062038"/>
          </a:xfrm>
        </p:spPr>
        <p:txBody>
          <a:bodyPr>
            <a:normAutofit fontScale="70000" lnSpcReduction="20000"/>
          </a:bodyPr>
          <a:lstStyle/>
          <a:p>
            <a:pPr marL="0" indent="0">
              <a:buNone/>
            </a:pPr>
            <a:endParaRPr lang="en-US" b="1" dirty="0" smtClean="0"/>
          </a:p>
          <a:p>
            <a:pPr marL="0" indent="0">
              <a:buNone/>
            </a:pPr>
            <a:r>
              <a:rPr lang="en-US" b="1" dirty="0" smtClean="0"/>
              <a:t>AIN'T </a:t>
            </a:r>
            <a:r>
              <a:rPr lang="en-US" b="1" dirty="0"/>
              <a:t>I A WOMAN</a:t>
            </a:r>
            <a:r>
              <a:rPr lang="en-US" b="1" dirty="0" smtClean="0"/>
              <a:t>?</a:t>
            </a:r>
            <a:endParaRPr lang="en-US" dirty="0"/>
          </a:p>
          <a:p>
            <a:pPr marL="0" indent="0">
              <a:buNone/>
            </a:pPr>
            <a:r>
              <a:rPr lang="en-US" b="1" dirty="0" smtClean="0"/>
              <a:t>Delivered </a:t>
            </a:r>
            <a:r>
              <a:rPr lang="en-US" b="1" dirty="0"/>
              <a:t>1851 at the Women's Convention in Akron, Ohio</a:t>
            </a:r>
            <a:endParaRPr lang="en-US" dirty="0"/>
          </a:p>
        </p:txBody>
      </p:sp>
      <p:pic>
        <p:nvPicPr>
          <p:cNvPr id="4" name="Picture 3" descr="sojourner-truth-H.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898775"/>
            <a:ext cx="9144000" cy="2988752"/>
          </a:xfrm>
          <a:prstGeom prst="rect">
            <a:avLst/>
          </a:prstGeom>
        </p:spPr>
      </p:pic>
    </p:spTree>
    <p:extLst>
      <p:ext uri="{BB962C8B-B14F-4D97-AF65-F5344CB8AC3E}">
        <p14:creationId xmlns:p14="http://schemas.microsoft.com/office/powerpoint/2010/main" val="2442993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9862"/>
          </a:xfrm>
        </p:spPr>
        <p:txBody>
          <a:bodyPr>
            <a:normAutofit fontScale="90000"/>
          </a:bodyPr>
          <a:lstStyle/>
          <a:p>
            <a:endParaRPr lang="en-US" dirty="0"/>
          </a:p>
        </p:txBody>
      </p:sp>
      <p:sp>
        <p:nvSpPr>
          <p:cNvPr id="3" name="Content Placeholder 2"/>
          <p:cNvSpPr>
            <a:spLocks noGrp="1"/>
          </p:cNvSpPr>
          <p:nvPr>
            <p:ph idx="1"/>
          </p:nvPr>
        </p:nvSpPr>
        <p:spPr>
          <a:xfrm>
            <a:off x="457200" y="444500"/>
            <a:ext cx="8229600" cy="5681663"/>
          </a:xfrm>
        </p:spPr>
        <p:txBody>
          <a:bodyPr>
            <a:normAutofit/>
          </a:bodyPr>
          <a:lstStyle/>
          <a:p>
            <a:pPr marL="0" indent="0">
              <a:buNone/>
            </a:pPr>
            <a:r>
              <a:rPr lang="en-US" sz="1600" dirty="0"/>
              <a:t>Well, children, where there is so much racket there must be something out of kilter. I think that 'twixt the negroes of the South and the women at the North, all talking about rights, the white men will be in a fix pretty soon. But what's all this here talking about?</a:t>
            </a:r>
          </a:p>
          <a:p>
            <a:pPr marL="0" indent="0">
              <a:buNone/>
            </a:pPr>
            <a:r>
              <a:rPr lang="en-US" sz="1600" dirty="0"/>
              <a:t>That man over there says that women need to be helped into carriages, and lifted over ditches, and to have the best place everywhere. Nobody ever helps me into carriages, or over mud-puddles, or gives me any best place! And </a:t>
            </a:r>
            <a:r>
              <a:rPr lang="en-US" sz="1600" dirty="0" err="1"/>
              <a:t>ain't</a:t>
            </a:r>
            <a:r>
              <a:rPr lang="en-US" sz="1600" dirty="0"/>
              <a:t> I a woman? Look at me! Look at my arm! I have ploughed and planted, and gathered into barns, and no man could head me! And </a:t>
            </a:r>
            <a:r>
              <a:rPr lang="en-US" sz="1600" dirty="0" err="1"/>
              <a:t>ain't</a:t>
            </a:r>
            <a:r>
              <a:rPr lang="en-US" sz="1600" dirty="0"/>
              <a:t> I a woman? I could work as much and eat as much as a man - when I could get it - and bear the lash as well! And </a:t>
            </a:r>
            <a:r>
              <a:rPr lang="en-US" sz="1600" dirty="0" err="1"/>
              <a:t>ain't</a:t>
            </a:r>
            <a:r>
              <a:rPr lang="en-US" sz="1600" dirty="0"/>
              <a:t> I a woman? I have borne thirteen children, and seen most all sold off to slavery, and when I cried out with my mother's grief, none but Jesus heard me! And </a:t>
            </a:r>
            <a:r>
              <a:rPr lang="en-US" sz="1600" dirty="0" err="1"/>
              <a:t>ain't</a:t>
            </a:r>
            <a:r>
              <a:rPr lang="en-US" sz="1600" dirty="0"/>
              <a:t> I a woman</a:t>
            </a:r>
            <a:r>
              <a:rPr lang="en-US" sz="1600" dirty="0" smtClean="0"/>
              <a:t>?</a:t>
            </a:r>
          </a:p>
          <a:p>
            <a:pPr marL="0" indent="0">
              <a:buNone/>
            </a:pPr>
            <a:r>
              <a:rPr lang="en-US" sz="1600" dirty="0"/>
              <a:t>Then they talk about this thing in the head; what's this they call it? [member of audience whispers, "intellect"] That's it, honey. What's that got to do with women's rights or negroes' rights? If my cup won't hold but a pint, and yours holds a quart, wouldn't you be mean not to let me have my little half measure full?</a:t>
            </a:r>
          </a:p>
          <a:p>
            <a:pPr marL="0" indent="0">
              <a:buNone/>
            </a:pPr>
            <a:r>
              <a:rPr lang="en-US" sz="1600" dirty="0"/>
              <a:t>Then that little man in black there, he says women can't have as much rights as men, 'cause Christ wasn't a woman! Where did your Christ come from? Where did your Christ come from? From God and a woman! Man had nothing to do with Him.</a:t>
            </a:r>
          </a:p>
          <a:p>
            <a:pPr marL="0" indent="0">
              <a:buNone/>
            </a:pPr>
            <a:r>
              <a:rPr lang="en-US" sz="1600" dirty="0"/>
              <a:t>If the first woman God ever made was strong enough to turn the world upside down all alone, these women together ought to be able to turn it back , and get it right side up again! And now they is asking to do it, the men better let them.</a:t>
            </a:r>
          </a:p>
          <a:p>
            <a:pPr marL="0" indent="0">
              <a:buNone/>
            </a:pPr>
            <a:r>
              <a:rPr lang="en-US" sz="1600" dirty="0"/>
              <a:t>Obliged to you for hearing me, and now old Sojourner </a:t>
            </a:r>
            <a:r>
              <a:rPr lang="en-US" sz="1600" dirty="0" err="1"/>
              <a:t>ain't</a:t>
            </a:r>
            <a:r>
              <a:rPr lang="en-US" sz="1600" dirty="0"/>
              <a:t> got nothing more to say.</a:t>
            </a:r>
          </a:p>
        </p:txBody>
      </p:sp>
    </p:spTree>
    <p:extLst>
      <p:ext uri="{BB962C8B-B14F-4D97-AF65-F5344CB8AC3E}">
        <p14:creationId xmlns:p14="http://schemas.microsoft.com/office/powerpoint/2010/main" val="4035550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protests</a:t>
            </a:r>
            <a:endParaRPr lang="en-US" dirty="0"/>
          </a:p>
        </p:txBody>
      </p:sp>
      <p:pic>
        <p:nvPicPr>
          <p:cNvPr id="4" name="Content Placeholder 3" descr="women white house 1.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51090992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3987"/>
          </a:xfrm>
        </p:spPr>
        <p:txBody>
          <a:bodyPr>
            <a:normAutofit fontScale="90000"/>
          </a:bodyPr>
          <a:lstStyle/>
          <a:p>
            <a:endParaRPr lang="en-US" dirty="0"/>
          </a:p>
        </p:txBody>
      </p:sp>
      <p:pic>
        <p:nvPicPr>
          <p:cNvPr id="4" name="Content Placeholder 3" descr="women white house 2.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90291" y="1190625"/>
            <a:ext cx="8974334" cy="4935538"/>
          </a:xfrm>
        </p:spPr>
      </p:pic>
    </p:spTree>
    <p:extLst>
      <p:ext uri="{BB962C8B-B14F-4D97-AF65-F5344CB8AC3E}">
        <p14:creationId xmlns:p14="http://schemas.microsoft.com/office/powerpoint/2010/main" val="128801430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2800" dirty="0" smtClean="0"/>
              <a:t>Early Feminism…</a:t>
            </a:r>
            <a:endParaRPr lang="en-US" sz="2800" dirty="0"/>
          </a:p>
        </p:txBody>
      </p:sp>
      <p:sp>
        <p:nvSpPr>
          <p:cNvPr id="3" name="Content Placeholder 2"/>
          <p:cNvSpPr>
            <a:spLocks noGrp="1"/>
          </p:cNvSpPr>
          <p:nvPr>
            <p:ph idx="1"/>
          </p:nvPr>
        </p:nvSpPr>
        <p:spPr>
          <a:xfrm>
            <a:off x="457200" y="762000"/>
            <a:ext cx="8229600" cy="6286500"/>
          </a:xfrm>
        </p:spPr>
        <p:txBody>
          <a:bodyPr>
            <a:noAutofit/>
          </a:bodyPr>
          <a:lstStyle/>
          <a:p>
            <a:pPr marL="0" indent="0">
              <a:buNone/>
            </a:pPr>
            <a:r>
              <a:rPr lang="en-US" sz="2000" dirty="0" smtClean="0"/>
              <a:t>4</a:t>
            </a:r>
            <a:r>
              <a:rPr lang="en-US" sz="2000" baseline="30000" dirty="0" smtClean="0"/>
              <a:t>th</a:t>
            </a:r>
            <a:r>
              <a:rPr lang="en-US" sz="2000" dirty="0" smtClean="0"/>
              <a:t> century BCE -Plato’s Republic – argued for male and female political equality</a:t>
            </a:r>
          </a:p>
          <a:p>
            <a:pPr marL="0" indent="0">
              <a:buNone/>
            </a:pPr>
            <a:r>
              <a:rPr lang="en-US" sz="2000" dirty="0" smtClean="0"/>
              <a:t>7</a:t>
            </a:r>
            <a:r>
              <a:rPr lang="en-US" sz="2000" baseline="30000" dirty="0" smtClean="0"/>
              <a:t>th</a:t>
            </a:r>
            <a:r>
              <a:rPr lang="en-US" sz="2000" dirty="0" smtClean="0"/>
              <a:t> century, Sharia Law (Islamic Legal System) reforms give women new rights – they include the prohibition of female infanticide (killing of female babies because of a preference for male babies) and the recognition of women as full persons under the law</a:t>
            </a:r>
          </a:p>
          <a:p>
            <a:pPr marL="0" indent="0">
              <a:buNone/>
            </a:pPr>
            <a:r>
              <a:rPr lang="en-US" sz="2000" dirty="0" smtClean="0"/>
              <a:t>15</a:t>
            </a:r>
            <a:r>
              <a:rPr lang="en-US" sz="2000" baseline="30000" dirty="0" smtClean="0"/>
              <a:t>th</a:t>
            </a:r>
            <a:r>
              <a:rPr lang="en-US" sz="2000" dirty="0" smtClean="0"/>
              <a:t> century – French Writer Christine de </a:t>
            </a:r>
            <a:r>
              <a:rPr lang="en-US" sz="2000" dirty="0" err="1" smtClean="0"/>
              <a:t>Pizan</a:t>
            </a:r>
            <a:r>
              <a:rPr lang="en-US" sz="2000" dirty="0" smtClean="0"/>
              <a:t> writes a popular book that speaks out against misogynist practices </a:t>
            </a:r>
          </a:p>
          <a:p>
            <a:pPr marL="0" indent="0">
              <a:buNone/>
            </a:pPr>
            <a:r>
              <a:rPr lang="en-US" sz="2000" dirty="0" smtClean="0"/>
              <a:t>16</a:t>
            </a:r>
            <a:r>
              <a:rPr lang="en-US" sz="2000" baseline="30000" dirty="0" smtClean="0"/>
              <a:t>th</a:t>
            </a:r>
            <a:r>
              <a:rPr lang="en-US" sz="2000" dirty="0" smtClean="0"/>
              <a:t> century – Heinrich Cornelius </a:t>
            </a:r>
            <a:r>
              <a:rPr lang="en-US" sz="2000" dirty="0" err="1" smtClean="0"/>
              <a:t>Aggripa</a:t>
            </a:r>
            <a:r>
              <a:rPr lang="en-US" sz="2000" dirty="0" smtClean="0"/>
              <a:t> (famous Alchemist) writes about the moral superiority of women</a:t>
            </a:r>
          </a:p>
          <a:p>
            <a:pPr marL="0" indent="0">
              <a:buNone/>
            </a:pPr>
            <a:r>
              <a:rPr lang="en-US" sz="2000" dirty="0" smtClean="0"/>
              <a:t>17</a:t>
            </a:r>
            <a:r>
              <a:rPr lang="en-US" sz="2000" baseline="30000" dirty="0" smtClean="0"/>
              <a:t>th</a:t>
            </a:r>
            <a:r>
              <a:rPr lang="en-US" sz="2000" dirty="0" smtClean="0"/>
              <a:t> century – a French priest named </a:t>
            </a:r>
            <a:r>
              <a:rPr lang="en-US" sz="2000" dirty="0"/>
              <a:t>François </a:t>
            </a:r>
            <a:r>
              <a:rPr lang="en-US" sz="2000" dirty="0" err="1"/>
              <a:t>Poullain</a:t>
            </a:r>
            <a:r>
              <a:rPr lang="en-US" sz="2000" dirty="0"/>
              <a:t> de la </a:t>
            </a:r>
            <a:r>
              <a:rPr lang="en-US" sz="2000" dirty="0" err="1" smtClean="0"/>
              <a:t>Barre</a:t>
            </a:r>
            <a:r>
              <a:rPr lang="en-US" sz="2000" dirty="0" smtClean="0"/>
              <a:t> publishes many texts calling for equality between the sexes</a:t>
            </a:r>
          </a:p>
          <a:p>
            <a:pPr marL="0" indent="0">
              <a:buNone/>
            </a:pPr>
            <a:r>
              <a:rPr lang="en-US" sz="2000" dirty="0" smtClean="0"/>
              <a:t>18</a:t>
            </a:r>
            <a:r>
              <a:rPr lang="en-US" sz="2000" baseline="30000" dirty="0" smtClean="0"/>
              <a:t>th</a:t>
            </a:r>
            <a:r>
              <a:rPr lang="en-US" sz="2000" dirty="0" smtClean="0"/>
              <a:t> century – Mary Wollstonecraft (Mary Shelley’s mother) writes one of the most important texts on the rights of women called </a:t>
            </a:r>
            <a:r>
              <a:rPr lang="en-US" sz="2000" b="1" i="1" dirty="0"/>
              <a:t>A Vindication of the Rights of </a:t>
            </a:r>
            <a:r>
              <a:rPr lang="en-US" sz="2000" b="1" i="1" dirty="0" smtClean="0"/>
              <a:t>Woman. </a:t>
            </a:r>
            <a:r>
              <a:rPr lang="en-US" sz="2000" dirty="0" smtClean="0"/>
              <a:t>In it she argues that women are essential to the nation as they are truly companions to husbands, and are equally deserving of an education. She asserts that the sexes should have equal fundamental rights. She asked for men to aid women in achieving equality </a:t>
            </a:r>
            <a:endParaRPr lang="en-US" sz="2000" dirty="0"/>
          </a:p>
        </p:txBody>
      </p:sp>
    </p:spTree>
    <p:extLst>
      <p:ext uri="{BB962C8B-B14F-4D97-AF65-F5344CB8AC3E}">
        <p14:creationId xmlns:p14="http://schemas.microsoft.com/office/powerpoint/2010/main" val="327255870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Silent Sentinels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These were a group of women who protested in front of the White House in the U.S. during Woodrow Wilson’s presidency.</a:t>
            </a:r>
          </a:p>
          <a:p>
            <a:pPr marL="0" indent="0">
              <a:buNone/>
            </a:pPr>
            <a:r>
              <a:rPr lang="en-US" dirty="0" smtClean="0"/>
              <a:t>They were organized by Alice Paul and the National Women’s Party.</a:t>
            </a:r>
          </a:p>
          <a:p>
            <a:pPr marL="0" indent="0">
              <a:buNone/>
            </a:pPr>
            <a:r>
              <a:rPr lang="en-US" dirty="0" smtClean="0"/>
              <a:t>Their vigil lasted from January 1917 to June 1919 when the Nineteenth Amendment to the US Constitution was passed, giving women the right to vote.</a:t>
            </a:r>
            <a:endParaRPr lang="en-US" dirty="0"/>
          </a:p>
        </p:txBody>
      </p:sp>
    </p:spTree>
    <p:extLst>
      <p:ext uri="{BB962C8B-B14F-4D97-AF65-F5344CB8AC3E}">
        <p14:creationId xmlns:p14="http://schemas.microsoft.com/office/powerpoint/2010/main" val="205940045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1612"/>
          </a:xfrm>
        </p:spPr>
        <p:txBody>
          <a:bodyPr>
            <a:normAutofit fontScale="90000"/>
          </a:bodyPr>
          <a:lstStyle/>
          <a:p>
            <a:endParaRPr lang="en-US" dirty="0"/>
          </a:p>
        </p:txBody>
      </p:sp>
      <p:sp>
        <p:nvSpPr>
          <p:cNvPr id="3" name="Content Placeholder 2"/>
          <p:cNvSpPr>
            <a:spLocks noGrp="1"/>
          </p:cNvSpPr>
          <p:nvPr>
            <p:ph idx="1"/>
          </p:nvPr>
        </p:nvSpPr>
        <p:spPr>
          <a:xfrm>
            <a:off x="457200" y="809626"/>
            <a:ext cx="8229600" cy="5316538"/>
          </a:xfrm>
        </p:spPr>
        <p:txBody>
          <a:bodyPr/>
          <a:lstStyle/>
          <a:p>
            <a:pPr>
              <a:buFontTx/>
              <a:buChar char="-"/>
            </a:pPr>
            <a:r>
              <a:rPr lang="en-US" dirty="0" smtClean="0"/>
              <a:t>Over the three years these protests took place, at least 1000 women took part in these protests and many of them were arrested.</a:t>
            </a:r>
          </a:p>
          <a:p>
            <a:pPr>
              <a:buFontTx/>
              <a:buChar char="-"/>
            </a:pPr>
            <a:r>
              <a:rPr lang="en-US" dirty="0" smtClean="0"/>
              <a:t>Many were also attacked right outside the White House – the local police did little to discourage or investigate these attacks.</a:t>
            </a:r>
          </a:p>
          <a:p>
            <a:pPr>
              <a:buFontTx/>
              <a:buChar char="-"/>
            </a:pPr>
            <a:r>
              <a:rPr lang="en-US" dirty="0" smtClean="0"/>
              <a:t>Alice Paul, the leader of this organization, was jailed for 7 months, put in solitary confinement, and went on a hunger strike.</a:t>
            </a:r>
            <a:endParaRPr lang="en-US" dirty="0"/>
          </a:p>
        </p:txBody>
      </p:sp>
    </p:spTree>
    <p:extLst>
      <p:ext uri="{BB962C8B-B14F-4D97-AF65-F5344CB8AC3E}">
        <p14:creationId xmlns:p14="http://schemas.microsoft.com/office/powerpoint/2010/main" val="54640825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274638"/>
            <a:ext cx="8229600" cy="5851525"/>
          </a:xfrm>
        </p:spPr>
        <p:txBody>
          <a:bodyPr>
            <a:normAutofit fontScale="92500" lnSpcReduction="20000"/>
          </a:bodyPr>
          <a:lstStyle/>
          <a:p>
            <a:r>
              <a:rPr lang="en-US" dirty="0"/>
              <a:t>On January 9, 1918, Wilson announced his support of the women's suffrage amendment. The next day, the House of Representatives narrowly passed the amendment but the Senate refused to even debate it until October. When the Senate voted on the amendment in October, it failed by two votes. And in spite of the ruling by the D.C. Circuit Court of Appeals, arrests of White House protesters resumed on August 6, 1918.</a:t>
            </a:r>
          </a:p>
          <a:p>
            <a:r>
              <a:rPr lang="en-US" dirty="0"/>
              <a:t>To keep up the pressure, on December 16, 1918, protesters started burning Wilson's words </a:t>
            </a:r>
            <a:r>
              <a:rPr lang="en-US" dirty="0" smtClean="0"/>
              <a:t>in fires in </a:t>
            </a:r>
            <a:r>
              <a:rPr lang="en-US" dirty="0"/>
              <a:t>front of the White House. On February 9, 1919, the protesters burned Wilson's image </a:t>
            </a:r>
            <a:r>
              <a:rPr lang="en-US" dirty="0" smtClean="0"/>
              <a:t>at </a:t>
            </a:r>
            <a:r>
              <a:rPr lang="en-US" dirty="0"/>
              <a:t>the White House.</a:t>
            </a:r>
          </a:p>
          <a:p>
            <a:pPr marL="0" indent="0">
              <a:buNone/>
            </a:pPr>
            <a:endParaRPr lang="en-US" dirty="0"/>
          </a:p>
        </p:txBody>
      </p:sp>
    </p:spTree>
    <p:extLst>
      <p:ext uri="{BB962C8B-B14F-4D97-AF65-F5344CB8AC3E}">
        <p14:creationId xmlns:p14="http://schemas.microsoft.com/office/powerpoint/2010/main" val="6525329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638"/>
            <a:ext cx="8229600" cy="5851525"/>
          </a:xfrm>
        </p:spPr>
        <p:txBody>
          <a:bodyPr>
            <a:normAutofit fontScale="85000" lnSpcReduction="10000"/>
          </a:bodyPr>
          <a:lstStyle/>
          <a:p>
            <a:r>
              <a:rPr lang="en-US" dirty="0"/>
              <a:t>On another front, the </a:t>
            </a:r>
            <a:r>
              <a:rPr lang="en-US" dirty="0" smtClean="0"/>
              <a:t>National Woman’s Party led </a:t>
            </a:r>
            <a:r>
              <a:rPr lang="en-US" dirty="0"/>
              <a:t>by Paul, urged citizens to vote against anti-suffrage senators up for election in the fall of 1918. After the </a:t>
            </a:r>
            <a:r>
              <a:rPr lang="en-US" dirty="0" smtClean="0"/>
              <a:t>election in 1918 </a:t>
            </a:r>
            <a:r>
              <a:rPr lang="en-US" dirty="0"/>
              <a:t>most members of Congress were pro-suffrage. On May 21, 1919, the House of Representatives passed the amendment, and 2 weeks later on June 4, the Senate finally followed. With their work done in Congress, the protesters turned their attention to getting the states to </a:t>
            </a:r>
            <a:r>
              <a:rPr lang="en-US" dirty="0" smtClean="0"/>
              <a:t>ratify (or make legal)the </a:t>
            </a:r>
            <a:r>
              <a:rPr lang="en-US" dirty="0"/>
              <a:t>amendment.</a:t>
            </a:r>
          </a:p>
          <a:p>
            <a:r>
              <a:rPr lang="en-US" dirty="0"/>
              <a:t>It was ratified on August 18, 1920, upon its ratification by Tennessee, the thirty-sixth state to do so by the single vote of a legislator who had opposed the amendment but changed the position after his mother sent him a telegram.</a:t>
            </a:r>
          </a:p>
          <a:p>
            <a:pPr marL="0" indent="0">
              <a:buNone/>
            </a:pPr>
            <a:endParaRPr lang="en-US" dirty="0"/>
          </a:p>
        </p:txBody>
      </p:sp>
    </p:spTree>
    <p:extLst>
      <p:ext uri="{BB962C8B-B14F-4D97-AF65-F5344CB8AC3E}">
        <p14:creationId xmlns:p14="http://schemas.microsoft.com/office/powerpoint/2010/main" val="372583212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birth of “feminism”</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Early American feminists distinguished themselves from suffragists – they argued for the full integration of women into the social sphere, not simply for them to have the right to vote. </a:t>
            </a:r>
          </a:p>
          <a:p>
            <a:pPr marL="0" indent="0">
              <a:buNone/>
            </a:pPr>
            <a:endParaRPr lang="en-US" dirty="0"/>
          </a:p>
          <a:p>
            <a:pPr marL="0" indent="0">
              <a:buNone/>
            </a:pPr>
            <a:r>
              <a:rPr lang="en-US" dirty="0" smtClean="0"/>
              <a:t>The word </a:t>
            </a:r>
            <a:r>
              <a:rPr lang="en-US" smtClean="0"/>
              <a:t>was not </a:t>
            </a:r>
            <a:r>
              <a:rPr lang="en-US" dirty="0" smtClean="0"/>
              <a:t>used in the US until 1910 – but came to be used to describe these campaigners for women’s rights</a:t>
            </a:r>
            <a:endParaRPr lang="en-US" dirty="0"/>
          </a:p>
        </p:txBody>
      </p:sp>
    </p:spTree>
    <p:extLst>
      <p:ext uri="{BB962C8B-B14F-4D97-AF65-F5344CB8AC3E}">
        <p14:creationId xmlns:p14="http://schemas.microsoft.com/office/powerpoint/2010/main" val="6431095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goals became more diverse than just democratic rights:</a:t>
            </a:r>
            <a:endParaRPr lang="en-US" dirty="0"/>
          </a:p>
        </p:txBody>
      </p:sp>
      <p:sp>
        <p:nvSpPr>
          <p:cNvPr id="3" name="Content Placeholder 2"/>
          <p:cNvSpPr>
            <a:spLocks noGrp="1"/>
          </p:cNvSpPr>
          <p:nvPr>
            <p:ph idx="1"/>
          </p:nvPr>
        </p:nvSpPr>
        <p:spPr/>
        <p:txBody>
          <a:bodyPr/>
          <a:lstStyle/>
          <a:p>
            <a:pPr marL="0" indent="0">
              <a:buNone/>
            </a:pPr>
            <a:r>
              <a:rPr lang="en-US" dirty="0" smtClean="0"/>
              <a:t>They included:</a:t>
            </a:r>
          </a:p>
          <a:p>
            <a:pPr>
              <a:buFont typeface="Wingdings" charset="0"/>
              <a:buChar char="à"/>
            </a:pPr>
            <a:r>
              <a:rPr lang="en-US" dirty="0" smtClean="0">
                <a:sym typeface="Wingdings"/>
              </a:rPr>
              <a:t>Legal and accessible birth control</a:t>
            </a:r>
          </a:p>
          <a:p>
            <a:pPr>
              <a:buFont typeface="Wingdings" charset="0"/>
              <a:buChar char="à"/>
            </a:pPr>
            <a:r>
              <a:rPr lang="en-US" dirty="0" smtClean="0"/>
              <a:t>Expansion of educational opportunities</a:t>
            </a:r>
          </a:p>
          <a:p>
            <a:pPr>
              <a:buFont typeface="Wingdings" charset="0"/>
              <a:buChar char="à"/>
            </a:pPr>
            <a:r>
              <a:rPr lang="en-US" dirty="0" smtClean="0"/>
              <a:t>Protests against </a:t>
            </a:r>
            <a:r>
              <a:rPr lang="en-US" dirty="0" err="1" smtClean="0"/>
              <a:t>lynchings</a:t>
            </a:r>
            <a:r>
              <a:rPr lang="en-US" dirty="0" smtClean="0"/>
              <a:t> and other race-based violence</a:t>
            </a:r>
          </a:p>
          <a:p>
            <a:pPr>
              <a:buFont typeface="Wingdings" charset="0"/>
              <a:buChar char="à"/>
            </a:pPr>
            <a:r>
              <a:rPr lang="en-US" dirty="0" smtClean="0"/>
              <a:t>Improved working conditions for the poor</a:t>
            </a:r>
            <a:endParaRPr lang="en-US" dirty="0"/>
          </a:p>
        </p:txBody>
      </p:sp>
    </p:spTree>
    <p:extLst>
      <p:ext uri="{BB962C8B-B14F-4D97-AF65-F5344CB8AC3E}">
        <p14:creationId xmlns:p14="http://schemas.microsoft.com/office/powerpoint/2010/main" val="35737276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Birth Control</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Firstly, don’t mix up birth control with abortion rights.</a:t>
            </a:r>
          </a:p>
          <a:p>
            <a:pPr marL="0" indent="0">
              <a:buNone/>
            </a:pPr>
            <a:r>
              <a:rPr lang="en-US" dirty="0" smtClean="0"/>
              <a:t>** a key component of First Wave Feminism was the right for women to control their reproductive systems. This campaign was started by Margaret Sanger in 1919 and continues to this day…</a:t>
            </a:r>
          </a:p>
          <a:p>
            <a:pPr marL="0" indent="0">
              <a:buNone/>
            </a:pPr>
            <a:r>
              <a:rPr lang="en-US" dirty="0" smtClean="0"/>
              <a:t>Up until 1936, printed material about birth control was considered obscene.</a:t>
            </a:r>
          </a:p>
          <a:p>
            <a:pPr marL="0" indent="0">
              <a:buNone/>
            </a:pPr>
            <a:r>
              <a:rPr lang="en-US" dirty="0" smtClean="0"/>
              <a:t>It wasn’t until 1965 that MARRIED COUPLES in all 50 states could legally obtain </a:t>
            </a:r>
            <a:r>
              <a:rPr lang="en-US" smtClean="0"/>
              <a:t>birth control.</a:t>
            </a:r>
            <a:endParaRPr lang="en-US" dirty="0"/>
          </a:p>
        </p:txBody>
      </p:sp>
    </p:spTree>
    <p:extLst>
      <p:ext uri="{BB962C8B-B14F-4D97-AF65-F5344CB8AC3E}">
        <p14:creationId xmlns:p14="http://schemas.microsoft.com/office/powerpoint/2010/main" val="2050601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646112"/>
          </a:xfrm>
        </p:spPr>
        <p:txBody>
          <a:bodyPr>
            <a:normAutofit fontScale="90000"/>
          </a:bodyPr>
          <a:lstStyle/>
          <a:p>
            <a:r>
              <a:rPr lang="en-US" dirty="0" smtClean="0"/>
              <a:t>The New Woman</a:t>
            </a:r>
            <a:endParaRPr lang="en-US" dirty="0"/>
          </a:p>
        </p:txBody>
      </p:sp>
      <p:sp>
        <p:nvSpPr>
          <p:cNvPr id="3" name="Content Placeholder 2"/>
          <p:cNvSpPr>
            <a:spLocks noGrp="1"/>
          </p:cNvSpPr>
          <p:nvPr>
            <p:ph idx="1"/>
          </p:nvPr>
        </p:nvSpPr>
        <p:spPr>
          <a:xfrm>
            <a:off x="457200" y="777876"/>
            <a:ext cx="8229600" cy="5348288"/>
          </a:xfrm>
        </p:spPr>
        <p:txBody>
          <a:bodyPr/>
          <a:lstStyle/>
          <a:p>
            <a:pPr marL="0" indent="0">
              <a:buNone/>
            </a:pPr>
            <a:r>
              <a:rPr lang="en-US" dirty="0" smtClean="0"/>
              <a:t>The spreading trend and image of a woman who is independent and engaged with the world – socially, politically, economically, etc.</a:t>
            </a:r>
          </a:p>
          <a:p>
            <a:pPr marL="0" indent="0">
              <a:buNone/>
            </a:pPr>
            <a:endParaRPr lang="en-US" dirty="0"/>
          </a:p>
          <a:p>
            <a:pPr marL="0" indent="0" algn="ctr">
              <a:buNone/>
            </a:pPr>
            <a:endParaRPr lang="en-US" dirty="0"/>
          </a:p>
        </p:txBody>
      </p:sp>
      <p:pic>
        <p:nvPicPr>
          <p:cNvPr id="4" name="Picture 3" descr="new woman 2.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90875" y="2313652"/>
            <a:ext cx="2762250" cy="4544347"/>
          </a:xfrm>
          <a:prstGeom prst="rect">
            <a:avLst/>
          </a:prstGeom>
        </p:spPr>
      </p:pic>
    </p:spTree>
    <p:extLst>
      <p:ext uri="{BB962C8B-B14F-4D97-AF65-F5344CB8AC3E}">
        <p14:creationId xmlns:p14="http://schemas.microsoft.com/office/powerpoint/2010/main" val="8414906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ew woman one.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79375" y="274638"/>
            <a:ext cx="9013264" cy="640873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8034188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pPr marL="0" indent="0">
              <a:buNone/>
            </a:pPr>
            <a:r>
              <a:rPr lang="en-US" dirty="0" smtClean="0"/>
              <a:t>The New Woman:</a:t>
            </a:r>
          </a:p>
          <a:p>
            <a:pPr marL="0" indent="0">
              <a:buNone/>
            </a:pPr>
            <a:r>
              <a:rPr lang="en-US" dirty="0">
                <a:hlinkClick r:id="rId2"/>
              </a:rPr>
              <a:t>http://www.edwardianpromenade.com/fashion/the-new-woman</a:t>
            </a:r>
            <a:r>
              <a:rPr lang="en-US" dirty="0" smtClean="0">
                <a:hlinkClick r:id="rId2"/>
              </a:rPr>
              <a:t>/</a:t>
            </a:r>
            <a:endParaRPr lang="en-US" dirty="0" smtClean="0"/>
          </a:p>
          <a:p>
            <a:pPr marL="0" indent="0">
              <a:buNone/>
            </a:pPr>
            <a:endParaRPr lang="en-US" dirty="0"/>
          </a:p>
          <a:p>
            <a:pPr marL="0" indent="0">
              <a:buNone/>
            </a:pPr>
            <a:r>
              <a:rPr lang="en-US" dirty="0" smtClean="0"/>
              <a:t>Women’s Suffrage</a:t>
            </a:r>
          </a:p>
          <a:p>
            <a:pPr marL="0" indent="0">
              <a:buNone/>
            </a:pPr>
            <a:r>
              <a:rPr lang="en-US" dirty="0">
                <a:hlinkClick r:id="rId3"/>
              </a:rPr>
              <a:t>http://www.thecanadianencyclopedia.ca/en/m/article/womens-suffrage</a:t>
            </a:r>
            <a:r>
              <a:rPr lang="en-US" dirty="0" smtClean="0">
                <a:hlinkClick r:id="rId3"/>
              </a:rPr>
              <a:t>/</a:t>
            </a: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896761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Historically…</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 Athens, the first democracy…only free Athenian men were allowed to vote.</a:t>
            </a:r>
          </a:p>
          <a:p>
            <a:pPr marL="0" indent="0">
              <a:buNone/>
            </a:pPr>
            <a:endParaRPr lang="en-US" dirty="0" smtClean="0"/>
          </a:p>
          <a:p>
            <a:pPr marL="0" indent="0">
              <a:buNone/>
            </a:pPr>
            <a:r>
              <a:rPr lang="en-US" dirty="0" smtClean="0"/>
              <a:t>Leading up to the end of the 19</a:t>
            </a:r>
            <a:r>
              <a:rPr lang="en-US" baseline="30000" dirty="0" smtClean="0"/>
              <a:t>th</a:t>
            </a:r>
            <a:r>
              <a:rPr lang="en-US" dirty="0" smtClean="0"/>
              <a:t> century, women traditionally ran the household, had children, raised them, fed the family/workers (in agricultural settings) tended to livestock, and participated in food gardening and procurement. </a:t>
            </a:r>
            <a:endParaRPr lang="en-US" dirty="0"/>
          </a:p>
        </p:txBody>
      </p:sp>
    </p:spTree>
    <p:extLst>
      <p:ext uri="{BB962C8B-B14F-4D97-AF65-F5344CB8AC3E}">
        <p14:creationId xmlns:p14="http://schemas.microsoft.com/office/powerpoint/2010/main" val="198695038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from readings: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Describe the “New Woman” from the turn of the century – in what ways did she defy gender roles?</a:t>
            </a:r>
          </a:p>
          <a:p>
            <a:pPr marL="0" indent="0">
              <a:buNone/>
            </a:pPr>
            <a:endParaRPr lang="en-US" dirty="0"/>
          </a:p>
          <a:p>
            <a:pPr marL="0" indent="0">
              <a:buNone/>
            </a:pPr>
            <a:r>
              <a:rPr lang="en-US" dirty="0" smtClean="0"/>
              <a:t>Create a timeline for Women’s Suffrage in Canada.</a:t>
            </a:r>
          </a:p>
          <a:p>
            <a:pPr marL="0" indent="0">
              <a:buNone/>
            </a:pPr>
            <a:r>
              <a:rPr lang="en-US" dirty="0" smtClean="0"/>
              <a:t>Who was Dr. Emily Howard Stowe?</a:t>
            </a:r>
          </a:p>
          <a:p>
            <a:pPr marL="0" indent="0">
              <a:buNone/>
            </a:pPr>
            <a:r>
              <a:rPr lang="en-US" dirty="0" smtClean="0"/>
              <a:t>Who was Nellie </a:t>
            </a:r>
            <a:r>
              <a:rPr lang="en-US" dirty="0" err="1" smtClean="0"/>
              <a:t>McCLung</a:t>
            </a:r>
            <a:r>
              <a:rPr lang="en-US" dirty="0" smtClean="0"/>
              <a:t>?</a:t>
            </a:r>
          </a:p>
          <a:p>
            <a:pPr marL="0" indent="0">
              <a:buNone/>
            </a:pPr>
            <a:r>
              <a:rPr lang="en-US" dirty="0" smtClean="0"/>
              <a:t>What right did the Wartime Elections Act of 1917 extend to women? Why was it “not an </a:t>
            </a:r>
            <a:r>
              <a:rPr lang="en-US" dirty="0" err="1" smtClean="0"/>
              <a:t>honourable</a:t>
            </a:r>
            <a:r>
              <a:rPr lang="en-US" dirty="0" smtClean="0"/>
              <a:t> victory for Canadian women”?</a:t>
            </a:r>
          </a:p>
          <a:p>
            <a:pPr marL="0" indent="0">
              <a:buNone/>
            </a:pPr>
            <a:r>
              <a:rPr lang="en-US" dirty="0" smtClean="0"/>
              <a:t>What was the Persons Case? </a:t>
            </a:r>
            <a:endParaRPr lang="en-US" dirty="0"/>
          </a:p>
        </p:txBody>
      </p:sp>
    </p:spTree>
    <p:extLst>
      <p:ext uri="{BB962C8B-B14F-4D97-AF65-F5344CB8AC3E}">
        <p14:creationId xmlns:p14="http://schemas.microsoft.com/office/powerpoint/2010/main" val="34310233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680740"/>
            <a:ext cx="8229600" cy="5119707"/>
          </a:xfrm>
        </p:spPr>
        <p:txBody>
          <a:bodyPr>
            <a:normAutofit fontScale="77500" lnSpcReduction="20000"/>
          </a:bodyPr>
          <a:lstStyle/>
          <a:p>
            <a:pPr marL="0" indent="0">
              <a:buNone/>
            </a:pPr>
            <a:r>
              <a:rPr lang="en-US" dirty="0"/>
              <a:t>The New Woman was a reaction against the long-held notions of femininity and the proper social sphere for </a:t>
            </a:r>
            <a:r>
              <a:rPr lang="en-US" dirty="0" smtClean="0"/>
              <a:t>women. </a:t>
            </a:r>
            <a:r>
              <a:rPr lang="en-US" dirty="0"/>
              <a:t>Y</a:t>
            </a:r>
            <a:r>
              <a:rPr lang="en-US" dirty="0" smtClean="0"/>
              <a:t>oung </a:t>
            </a:r>
            <a:r>
              <a:rPr lang="en-US" dirty="0"/>
              <a:t>women left their home for work, not in the traditional pursuit of domestic service, but as a professional</a:t>
            </a:r>
            <a:r>
              <a:rPr lang="en-US" dirty="0" smtClean="0"/>
              <a:t>. New technologies required new jobs, and women started to take on these roles, “saleswoman</a:t>
            </a:r>
            <a:r>
              <a:rPr lang="en-US" dirty="0"/>
              <a:t>, a secretary, telephone exchange operator</a:t>
            </a:r>
            <a:r>
              <a:rPr lang="en-US" dirty="0" smtClean="0"/>
              <a:t>–became </a:t>
            </a:r>
            <a:r>
              <a:rPr lang="en-US" dirty="0"/>
              <a:t>the New </a:t>
            </a:r>
            <a:r>
              <a:rPr lang="en-US" dirty="0" smtClean="0"/>
              <a:t>Woman.” </a:t>
            </a:r>
          </a:p>
          <a:p>
            <a:pPr marL="0" indent="0">
              <a:buNone/>
            </a:pPr>
            <a:r>
              <a:rPr lang="en-US" dirty="0"/>
              <a:t>Another segment of the New Woman was the “Bachelor </a:t>
            </a:r>
            <a:r>
              <a:rPr lang="en-US" dirty="0" smtClean="0"/>
              <a:t>Girl,” </a:t>
            </a:r>
            <a:r>
              <a:rPr lang="en-US" dirty="0"/>
              <a:t>most often found in large American cities, sharing a flat or living in a boarding house with other working girls, and working in department stories, millinery shops, couturiers, as a secretary, a clerk,  telephone exchange operator, waitress, hat-check girl, and a host of other supporting positions. Far from being old maids, the bachelor girl broke with traditional intersex relations, her financial and social independence putting her outside of the sphere of hearth and home.</a:t>
            </a:r>
          </a:p>
        </p:txBody>
      </p:sp>
    </p:spTree>
    <p:extLst>
      <p:ext uri="{BB962C8B-B14F-4D97-AF65-F5344CB8AC3E}">
        <p14:creationId xmlns:p14="http://schemas.microsoft.com/office/powerpoint/2010/main" val="5867127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a:t>Ultimately, the New Woman, the girl-bachelor, challenged and threatened, in the end shattering notions of proper gender roles for women. In reaction to this threat, there poured upon the heads of these women numerous satires in fiction, plays, cartoons and newspaper editorials of the “emancipated woman.” These scornful pieces of media claimed the New Woman had “unsexed” herself and lost the respect of men. They asked in response to “what does she want” with “what does she </a:t>
            </a:r>
            <a:r>
              <a:rPr lang="en-US" i="1" dirty="0"/>
              <a:t>not</a:t>
            </a:r>
            <a:r>
              <a:rPr lang="en-US" dirty="0"/>
              <a:t> want?” She, according to an </a:t>
            </a:r>
            <a:r>
              <a:rPr lang="en-US" dirty="0">
                <a:hlinkClick r:id="rId2"/>
              </a:rPr>
              <a:t>editorial in the New York Times, “dresses like a man, as far as possible, thereby making herself hideous…the next step will be to wear her hair short and adopt a mustache.” She also wants, “to work by man’s side and on his level and still be treated with the chivalry due her in her own kingdom–home and society–and any abatement of this treatment produces a storm of indignation and wrath quite beyond the sex she is endeavoring to emulate.”</a:t>
            </a:r>
            <a:endParaRPr lang="en-US" dirty="0"/>
          </a:p>
        </p:txBody>
      </p:sp>
    </p:spTree>
    <p:extLst>
      <p:ext uri="{BB962C8B-B14F-4D97-AF65-F5344CB8AC3E}">
        <p14:creationId xmlns:p14="http://schemas.microsoft.com/office/powerpoint/2010/main" val="5079195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New Woman, defined by Gail Finney in response to </a:t>
            </a:r>
            <a:r>
              <a:rPr lang="en-US" dirty="0" err="1" smtClean="0"/>
              <a:t>Henrich</a:t>
            </a:r>
            <a:r>
              <a:rPr lang="en-US" dirty="0" smtClean="0"/>
              <a:t> Ibsen’s plays:</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endParaRPr lang="en-US" dirty="0" smtClean="0"/>
          </a:p>
          <a:p>
            <a:pPr marL="0" indent="0">
              <a:buNone/>
            </a:pPr>
            <a:r>
              <a:rPr lang="en-US" dirty="0" smtClean="0"/>
              <a:t>The </a:t>
            </a:r>
            <a:r>
              <a:rPr lang="en-US" dirty="0"/>
              <a:t>New Woman typically values self-fulfillment and independence rather than the stereotypically feminine ideal of self-sacrifice; believes in legal and sexual equality; often remains single because of the difficulty of combining such equality with marriage; is more open about her sexuality than the 'Old Woman'; is well-educated and reads a great deal; has a job; is athletic or otherwise physically vigorous and, accordingly, prefers comfortable clothes (sometimes male attire) to traditional female garb.</a:t>
            </a:r>
          </a:p>
        </p:txBody>
      </p:sp>
    </p:spTree>
    <p:extLst>
      <p:ext uri="{BB962C8B-B14F-4D97-AF65-F5344CB8AC3E}">
        <p14:creationId xmlns:p14="http://schemas.microsoft.com/office/powerpoint/2010/main" val="24146096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ugging a delusion.jpg"/>
          <p:cNvPicPr>
            <a:picLocks noGrp="1" noChangeAspect="1"/>
          </p:cNvPicPr>
          <p:nvPr>
            <p:ph idx="1"/>
          </p:nvPr>
        </p:nvPicPr>
        <p:blipFill>
          <a:blip r:embed="rId2">
            <a:extLst>
              <a:ext uri="{28A0092B-C50C-407E-A947-70E740481C1C}">
                <a14:useLocalDpi xmlns:a14="http://schemas.microsoft.com/office/drawing/2010/main" val="0"/>
              </a:ext>
            </a:extLst>
          </a:blip>
          <a:srcRect l="-57843" r="-57843"/>
          <a:stretch>
            <a:fillRect/>
          </a:stretch>
        </p:blipFill>
        <p:spPr>
          <a:xfrm>
            <a:off x="457200" y="1552936"/>
            <a:ext cx="8229600" cy="4525963"/>
          </a:xfrm>
        </p:spPr>
      </p:pic>
    </p:spTree>
    <p:extLst>
      <p:ext uri="{BB962C8B-B14F-4D97-AF65-F5344CB8AC3E}">
        <p14:creationId xmlns:p14="http://schemas.microsoft.com/office/powerpoint/2010/main" val="3971642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vote no.jpg"/>
          <p:cNvPicPr>
            <a:picLocks noGrp="1" noChangeAspect="1"/>
          </p:cNvPicPr>
          <p:nvPr>
            <p:ph idx="1"/>
          </p:nvPr>
        </p:nvPicPr>
        <p:blipFill>
          <a:blip r:embed="rId2">
            <a:extLst>
              <a:ext uri="{28A0092B-C50C-407E-A947-70E740481C1C}">
                <a14:useLocalDpi xmlns:a14="http://schemas.microsoft.com/office/drawing/2010/main" val="0"/>
              </a:ext>
            </a:extLst>
          </a:blip>
          <a:srcRect t="9837" b="9837"/>
          <a:stretch>
            <a:fillRect/>
          </a:stretch>
        </p:blipFill>
        <p:spPr>
          <a:xfrm>
            <a:off x="231712" y="1040293"/>
            <a:ext cx="8592400" cy="4725489"/>
          </a:xfrm>
        </p:spPr>
      </p:pic>
    </p:spTree>
    <p:extLst>
      <p:ext uri="{BB962C8B-B14F-4D97-AF65-F5344CB8AC3E}">
        <p14:creationId xmlns:p14="http://schemas.microsoft.com/office/powerpoint/2010/main" val="11050006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perceived loss of femininity</a:t>
            </a:r>
            <a:endParaRPr lang="en-US" dirty="0"/>
          </a:p>
        </p:txBody>
      </p:sp>
      <p:pic>
        <p:nvPicPr>
          <p:cNvPr id="4" name="Content Placeholder 3" descr="women losing femininity .jpg"/>
          <p:cNvPicPr>
            <a:picLocks noGrp="1" noChangeAspect="1"/>
          </p:cNvPicPr>
          <p:nvPr>
            <p:ph idx="1"/>
          </p:nvPr>
        </p:nvPicPr>
        <p:blipFill>
          <a:blip r:embed="rId2">
            <a:extLst>
              <a:ext uri="{28A0092B-C50C-407E-A947-70E740481C1C}">
                <a14:useLocalDpi xmlns:a14="http://schemas.microsoft.com/office/drawing/2010/main" val="0"/>
              </a:ext>
            </a:extLst>
          </a:blip>
          <a:srcRect l="-40317" r="-40317"/>
          <a:stretch>
            <a:fillRect/>
          </a:stretch>
        </p:blipFill>
        <p:spPr>
          <a:xfrm>
            <a:off x="457199" y="1417638"/>
            <a:ext cx="7729921" cy="4708525"/>
          </a:xfrm>
        </p:spPr>
      </p:pic>
    </p:spTree>
    <p:extLst>
      <p:ext uri="{BB962C8B-B14F-4D97-AF65-F5344CB8AC3E}">
        <p14:creationId xmlns:p14="http://schemas.microsoft.com/office/powerpoint/2010/main" val="26810113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Persons Case</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Edwards v Canada, otherwise known as The Persons Case, was the landmark Supreme Court of Canada’s decision that decided that women WERE eligible to sit on the Canadian Senate.</a:t>
            </a:r>
          </a:p>
          <a:p>
            <a:pPr marL="0" indent="0">
              <a:buNone/>
            </a:pPr>
            <a:r>
              <a:rPr lang="en-US" dirty="0" smtClean="0"/>
              <a:t>It started in 1927 with </a:t>
            </a:r>
            <a:r>
              <a:rPr lang="en-US" b="1" dirty="0"/>
              <a:t>The Famous Five</a:t>
            </a:r>
            <a:r>
              <a:rPr lang="en-US" dirty="0"/>
              <a:t> or </a:t>
            </a:r>
            <a:r>
              <a:rPr lang="en-US" b="1" dirty="0"/>
              <a:t>The Valiant Five</a:t>
            </a:r>
            <a:r>
              <a:rPr lang="en-US" dirty="0"/>
              <a:t>: five Alberta women who asked the Supreme Court to answer the question, "Does the word 'Persons' in Section 24 of the BNA Act include female persons</a:t>
            </a:r>
            <a:r>
              <a:rPr lang="en-US" dirty="0" smtClean="0"/>
              <a:t>?”</a:t>
            </a:r>
          </a:p>
          <a:p>
            <a:pPr marL="0" indent="0">
              <a:buNone/>
            </a:pPr>
            <a:r>
              <a:rPr lang="en-US" dirty="0"/>
              <a:t>O</a:t>
            </a:r>
            <a:r>
              <a:rPr lang="en-US" dirty="0" smtClean="0"/>
              <a:t>n </a:t>
            </a:r>
            <a:r>
              <a:rPr lang="en-US" dirty="0"/>
              <a:t>24 April 1928, Canada's Supreme Court summarized its unanimous decision that women are not such "</a:t>
            </a:r>
            <a:r>
              <a:rPr lang="en-US" dirty="0" smtClean="0"/>
              <a:t>persons.” </a:t>
            </a:r>
            <a:r>
              <a:rPr lang="en-US" dirty="0"/>
              <a:t>This </a:t>
            </a:r>
            <a:r>
              <a:rPr lang="en-US" dirty="0" err="1"/>
              <a:t>judgement</a:t>
            </a:r>
            <a:r>
              <a:rPr lang="en-US" dirty="0"/>
              <a:t> was overturned by the British </a:t>
            </a:r>
            <a:r>
              <a:rPr lang="en-US" dirty="0" smtClean="0"/>
              <a:t>Judicial Committee of the Privy Council in 1929.</a:t>
            </a:r>
            <a:endParaRPr lang="en-US" dirty="0"/>
          </a:p>
          <a:p>
            <a:pPr marL="0" indent="0">
              <a:buNone/>
            </a:pPr>
            <a:endParaRPr lang="en-US" dirty="0"/>
          </a:p>
        </p:txBody>
      </p:sp>
    </p:spTree>
    <p:extLst>
      <p:ext uri="{BB962C8B-B14F-4D97-AF65-F5344CB8AC3E}">
        <p14:creationId xmlns:p14="http://schemas.microsoft.com/office/powerpoint/2010/main" val="7604664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Persons Case</a:t>
            </a:r>
            <a:endParaRPr lang="en-US" dirty="0"/>
          </a:p>
        </p:txBody>
      </p:sp>
      <p:sp>
        <p:nvSpPr>
          <p:cNvPr id="3" name="Content Placeholder 2"/>
          <p:cNvSpPr>
            <a:spLocks noGrp="1"/>
          </p:cNvSpPr>
          <p:nvPr>
            <p:ph idx="1"/>
          </p:nvPr>
        </p:nvSpPr>
        <p:spPr/>
        <p:txBody>
          <a:bodyPr>
            <a:normAutofit lnSpcReduction="10000"/>
          </a:bodyPr>
          <a:lstStyle/>
          <a:p>
            <a:pPr>
              <a:buFont typeface="Wingdings" charset="0"/>
              <a:buChar char="à"/>
            </a:pPr>
            <a:r>
              <a:rPr lang="en-US" dirty="0" smtClean="0">
                <a:sym typeface="Wingdings"/>
              </a:rPr>
              <a:t>Two important results:</a:t>
            </a:r>
          </a:p>
          <a:p>
            <a:pPr>
              <a:buFont typeface="Wingdings" charset="0"/>
              <a:buChar char="à"/>
            </a:pPr>
            <a:endParaRPr lang="en-US" dirty="0">
              <a:sym typeface="Wingdings"/>
            </a:endParaRPr>
          </a:p>
          <a:p>
            <a:pPr>
              <a:buFont typeface="Wingdings" charset="0"/>
              <a:buChar char="à"/>
            </a:pPr>
            <a:r>
              <a:rPr lang="en-US" dirty="0" smtClean="0">
                <a:sym typeface="Wingdings"/>
              </a:rPr>
              <a:t>Women were legally “persons” and could sit on the Senate</a:t>
            </a:r>
            <a:br>
              <a:rPr lang="en-US" dirty="0" smtClean="0">
                <a:sym typeface="Wingdings"/>
              </a:rPr>
            </a:br>
            <a:endParaRPr lang="en-US" dirty="0" smtClean="0">
              <a:sym typeface="Wingdings"/>
            </a:endParaRPr>
          </a:p>
          <a:p>
            <a:pPr>
              <a:buFont typeface="Wingdings" charset="0"/>
              <a:buChar char="à"/>
            </a:pPr>
            <a:r>
              <a:rPr lang="en-US" dirty="0" smtClean="0">
                <a:sym typeface="Wingdings"/>
              </a:rPr>
              <a:t>Canadian law was determined to be something that had to be interpreted to fit with changing social norms and values</a:t>
            </a:r>
          </a:p>
          <a:p>
            <a:pPr marL="0" indent="0">
              <a:buNone/>
            </a:pPr>
            <a:r>
              <a:rPr lang="en-US" smtClean="0">
                <a:sym typeface="Wingdings"/>
              </a:rPr>
              <a:t> 					(</a:t>
            </a:r>
            <a:r>
              <a:rPr lang="en-US" dirty="0" smtClean="0">
                <a:sym typeface="Wingdings"/>
              </a:rPr>
              <a:t>living tree doctrine)</a:t>
            </a:r>
            <a:endParaRPr lang="en-US" dirty="0"/>
          </a:p>
        </p:txBody>
      </p:sp>
    </p:spTree>
    <p:extLst>
      <p:ext uri="{BB962C8B-B14F-4D97-AF65-F5344CB8AC3E}">
        <p14:creationId xmlns:p14="http://schemas.microsoft.com/office/powerpoint/2010/main" val="22624713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Backlash and Indifference</a:t>
            </a:r>
            <a:endParaRPr lang="en-US" dirty="0"/>
          </a:p>
        </p:txBody>
      </p:sp>
      <p:sp>
        <p:nvSpPr>
          <p:cNvPr id="3" name="Content Placeholder 2"/>
          <p:cNvSpPr>
            <a:spLocks noGrp="1"/>
          </p:cNvSpPr>
          <p:nvPr>
            <p:ph idx="1"/>
          </p:nvPr>
        </p:nvSpPr>
        <p:spPr/>
        <p:txBody>
          <a:bodyPr/>
          <a:lstStyle/>
          <a:p>
            <a:pPr marL="0" indent="0">
              <a:buNone/>
            </a:pPr>
            <a:r>
              <a:rPr lang="en-US" dirty="0" smtClean="0"/>
              <a:t>In the 1930s, the women’s movement loses members and interest</a:t>
            </a:r>
          </a:p>
          <a:p>
            <a:pPr marL="0" indent="0">
              <a:buNone/>
            </a:pPr>
            <a:r>
              <a:rPr lang="en-US" dirty="0" smtClean="0"/>
              <a:t>Many women are not exercising their right to vote</a:t>
            </a:r>
          </a:p>
          <a:p>
            <a:pPr marL="0" indent="0">
              <a:buNone/>
            </a:pPr>
            <a:r>
              <a:rPr lang="en-US" dirty="0" smtClean="0"/>
              <a:t>Many women who do work outside the home face harsh criticisms and social stigmas</a:t>
            </a:r>
          </a:p>
          <a:p>
            <a:pPr marL="0" indent="0">
              <a:buNone/>
            </a:pPr>
            <a:r>
              <a:rPr lang="en-US" dirty="0" smtClean="0"/>
              <a:t>The Great Depression results in laws restricting the employment of married women</a:t>
            </a:r>
            <a:endParaRPr lang="en-US" dirty="0"/>
          </a:p>
        </p:txBody>
      </p:sp>
    </p:spTree>
    <p:extLst>
      <p:ext uri="{BB962C8B-B14F-4D97-AF65-F5344CB8AC3E}">
        <p14:creationId xmlns:p14="http://schemas.microsoft.com/office/powerpoint/2010/main" val="3150590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0237"/>
          </a:xfrm>
        </p:spPr>
        <p:txBody>
          <a:bodyPr>
            <a:normAutofit fontScale="90000"/>
          </a:bodyPr>
          <a:lstStyle/>
          <a:p>
            <a:r>
              <a:rPr lang="en-US" dirty="0" smtClean="0"/>
              <a:t>Why use the word “Wave”?</a:t>
            </a:r>
            <a:endParaRPr lang="en-US" dirty="0"/>
          </a:p>
        </p:txBody>
      </p:sp>
      <p:sp>
        <p:nvSpPr>
          <p:cNvPr id="3" name="Content Placeholder 2"/>
          <p:cNvSpPr>
            <a:spLocks noGrp="1"/>
          </p:cNvSpPr>
          <p:nvPr>
            <p:ph idx="1"/>
          </p:nvPr>
        </p:nvSpPr>
        <p:spPr>
          <a:xfrm>
            <a:off x="457200" y="1108075"/>
            <a:ext cx="8229600" cy="4525963"/>
          </a:xfrm>
        </p:spPr>
        <p:txBody>
          <a:bodyPr/>
          <a:lstStyle/>
          <a:p>
            <a:pPr marL="0" indent="0">
              <a:buNone/>
            </a:pPr>
            <a:r>
              <a:rPr lang="en-US" dirty="0" smtClean="0"/>
              <a:t>WAVES is used to describe movements, particularly in regards to feminism because it illustrates a forward motion, with a period of resistance or loss of motion. This symbolic image does well to show the women’s movements of the past century or so.</a:t>
            </a:r>
          </a:p>
          <a:p>
            <a:pPr marL="0" indent="0">
              <a:buNone/>
            </a:pPr>
            <a:endParaRPr lang="en-US" dirty="0"/>
          </a:p>
          <a:p>
            <a:pPr marL="0" indent="0">
              <a:buNone/>
            </a:pPr>
            <a:endParaRPr lang="en-US" dirty="0"/>
          </a:p>
        </p:txBody>
      </p:sp>
      <p:pic>
        <p:nvPicPr>
          <p:cNvPr id="4" name="Picture 3" descr="Wave new.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95499" y="4167187"/>
            <a:ext cx="4460875" cy="2230438"/>
          </a:xfrm>
          <a:prstGeom prst="rect">
            <a:avLst/>
          </a:prstGeom>
        </p:spPr>
      </p:pic>
    </p:spTree>
    <p:extLst>
      <p:ext uri="{BB962C8B-B14F-4D97-AF65-F5344CB8AC3E}">
        <p14:creationId xmlns:p14="http://schemas.microsoft.com/office/powerpoint/2010/main" val="3153191187"/>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WWII – the 1940s and 50s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The Second World War prompts much patriotism that encourages (and relies) on women to step into traditionally male roles:</a:t>
            </a:r>
          </a:p>
          <a:p>
            <a:pPr>
              <a:buFontTx/>
              <a:buChar char="-"/>
            </a:pPr>
            <a:r>
              <a:rPr lang="en-US" dirty="0" smtClean="0"/>
              <a:t>Provider</a:t>
            </a:r>
          </a:p>
          <a:p>
            <a:pPr>
              <a:buFontTx/>
              <a:buChar char="-"/>
            </a:pPr>
            <a:r>
              <a:rPr lang="en-US" dirty="0" smtClean="0"/>
              <a:t>Factory worker</a:t>
            </a:r>
          </a:p>
          <a:p>
            <a:pPr>
              <a:buFontTx/>
              <a:buChar char="-"/>
            </a:pPr>
            <a:r>
              <a:rPr lang="en-US" dirty="0" smtClean="0"/>
              <a:t>Manager of Home Economics</a:t>
            </a:r>
          </a:p>
          <a:p>
            <a:pPr>
              <a:buFontTx/>
              <a:buChar char="-"/>
            </a:pPr>
            <a:r>
              <a:rPr lang="en-US" dirty="0" smtClean="0"/>
              <a:t>Disciplinarian</a:t>
            </a:r>
          </a:p>
          <a:p>
            <a:pPr marL="0" indent="0">
              <a:buNone/>
            </a:pPr>
            <a:r>
              <a:rPr lang="en-US" dirty="0" smtClean="0"/>
              <a:t>* This had lasting consequences about women’s abilities in the work/life balance</a:t>
            </a:r>
            <a:endParaRPr lang="en-US" dirty="0"/>
          </a:p>
        </p:txBody>
      </p:sp>
    </p:spTree>
    <p:extLst>
      <p:ext uri="{BB962C8B-B14F-4D97-AF65-F5344CB8AC3E}">
        <p14:creationId xmlns:p14="http://schemas.microsoft.com/office/powerpoint/2010/main" val="6131546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War Wife – a symbol of patriotism</a:t>
            </a:r>
            <a:endParaRPr lang="en-US" dirty="0"/>
          </a:p>
        </p:txBody>
      </p:sp>
      <p:pic>
        <p:nvPicPr>
          <p:cNvPr id="4" name="Content Placeholder 3" descr="wow.jpg"/>
          <p:cNvPicPr>
            <a:picLocks noGrp="1" noChangeAspect="1"/>
          </p:cNvPicPr>
          <p:nvPr>
            <p:ph idx="1"/>
          </p:nvPr>
        </p:nvPicPr>
        <p:blipFill>
          <a:blip r:embed="rId2">
            <a:extLst>
              <a:ext uri="{28A0092B-C50C-407E-A947-70E740481C1C}">
                <a14:useLocalDpi xmlns:a14="http://schemas.microsoft.com/office/drawing/2010/main" val="0"/>
              </a:ext>
            </a:extLst>
          </a:blip>
          <a:srcRect l="-73863" r="-73863"/>
          <a:stretch>
            <a:fillRect/>
          </a:stretch>
        </p:blipFill>
        <p:spPr/>
      </p:pic>
    </p:spTree>
    <p:extLst>
      <p:ext uri="{BB962C8B-B14F-4D97-AF65-F5344CB8AC3E}">
        <p14:creationId xmlns:p14="http://schemas.microsoft.com/office/powerpoint/2010/main" val="10428520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The Post-War Period</a:t>
            </a:r>
            <a:endParaRPr lang="en-US" dirty="0"/>
          </a:p>
        </p:txBody>
      </p:sp>
      <p:sp>
        <p:nvSpPr>
          <p:cNvPr id="9" name="Content Placeholder 8"/>
          <p:cNvSpPr>
            <a:spLocks noGrp="1"/>
          </p:cNvSpPr>
          <p:nvPr>
            <p:ph idx="1"/>
          </p:nvPr>
        </p:nvSpPr>
        <p:spPr/>
        <p:txBody>
          <a:bodyPr/>
          <a:lstStyle/>
          <a:p>
            <a:pPr marL="0" indent="0">
              <a:buNone/>
            </a:pPr>
            <a:r>
              <a:rPr lang="en-US" dirty="0" smtClean="0"/>
              <a:t>With men returning from the War, there was an effort to return to “normal” – that meant a widespread return to traditional gender roles and the “nuclear family” – this re-established women’s place in the home, as the caretaker of the family, and the “angel in the home.” </a:t>
            </a:r>
          </a:p>
          <a:p>
            <a:pPr marL="0" indent="0">
              <a:buNone/>
            </a:pPr>
            <a:r>
              <a:rPr lang="en-US" dirty="0" smtClean="0"/>
              <a:t>This represents the receding of the first “wave”</a:t>
            </a:r>
            <a:endParaRPr lang="en-US" dirty="0"/>
          </a:p>
        </p:txBody>
      </p:sp>
    </p:spTree>
    <p:extLst>
      <p:ext uri="{BB962C8B-B14F-4D97-AF65-F5344CB8AC3E}">
        <p14:creationId xmlns:p14="http://schemas.microsoft.com/office/powerpoint/2010/main" val="25669346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Wave of Feminism</a:t>
            </a:r>
            <a:endParaRPr lang="en-US" dirty="0"/>
          </a:p>
        </p:txBody>
      </p:sp>
      <p:pic>
        <p:nvPicPr>
          <p:cNvPr id="4" name="Content Placeholder 3" descr="second wave 1.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05359937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The Second Wave is a term commonly used to the emergence of a new social movement in the US, Canada, and Europe dedicated to:</a:t>
            </a:r>
            <a:endParaRPr lang="en-US" sz="2400" dirty="0"/>
          </a:p>
        </p:txBody>
      </p:sp>
      <p:sp>
        <p:nvSpPr>
          <p:cNvPr id="3" name="Content Placeholder 2"/>
          <p:cNvSpPr>
            <a:spLocks noGrp="1"/>
          </p:cNvSpPr>
          <p:nvPr>
            <p:ph idx="1"/>
          </p:nvPr>
        </p:nvSpPr>
        <p:spPr>
          <a:xfrm>
            <a:off x="457200" y="1801914"/>
            <a:ext cx="8229600" cy="4324249"/>
          </a:xfrm>
        </p:spPr>
        <p:txBody>
          <a:bodyPr/>
          <a:lstStyle/>
          <a:p>
            <a:pPr>
              <a:buFont typeface="Wingdings" charset="0"/>
              <a:buChar char="à"/>
            </a:pPr>
            <a:r>
              <a:rPr lang="en-US" dirty="0" smtClean="0">
                <a:sym typeface="Wingdings"/>
              </a:rPr>
              <a:t>Raising consciousness about sexism and patriarchy</a:t>
            </a:r>
          </a:p>
          <a:p>
            <a:pPr>
              <a:buFont typeface="Wingdings" charset="0"/>
              <a:buChar char="à"/>
            </a:pPr>
            <a:r>
              <a:rPr lang="en-US" dirty="0" smtClean="0"/>
              <a:t>Legalizing birth control AND abortion</a:t>
            </a:r>
          </a:p>
          <a:p>
            <a:pPr>
              <a:buFont typeface="Wingdings" charset="0"/>
              <a:buChar char="à"/>
            </a:pPr>
            <a:r>
              <a:rPr lang="en-US" dirty="0" smtClean="0"/>
              <a:t> Obtaining legal and economic equality</a:t>
            </a:r>
          </a:p>
          <a:p>
            <a:pPr>
              <a:buFont typeface="Wingdings" charset="0"/>
              <a:buChar char="à"/>
            </a:pPr>
            <a:r>
              <a:rPr lang="en-US" dirty="0" smtClean="0"/>
              <a:t> Gaining sexual “liberation”</a:t>
            </a:r>
            <a:endParaRPr lang="en-US" dirty="0"/>
          </a:p>
        </p:txBody>
      </p:sp>
    </p:spTree>
    <p:extLst>
      <p:ext uri="{BB962C8B-B14F-4D97-AF65-F5344CB8AC3E}">
        <p14:creationId xmlns:p14="http://schemas.microsoft.com/office/powerpoint/2010/main" val="31314390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Roots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 the US (which really was the </a:t>
            </a:r>
            <a:r>
              <a:rPr lang="en-US" dirty="0" err="1" smtClean="0"/>
              <a:t>epicentre</a:t>
            </a:r>
            <a:r>
              <a:rPr lang="en-US" dirty="0" smtClean="0"/>
              <a:t> of this wave, at least at the beginning), these movements draw their roots in the Civil Rights movements and anti-war movements. Women, sick of their status as second class citizens, began to band together against discrimination.</a:t>
            </a:r>
          </a:p>
          <a:p>
            <a:pPr marL="0" indent="0">
              <a:buNone/>
            </a:pPr>
            <a:r>
              <a:rPr lang="en-US" dirty="0" smtClean="0"/>
              <a:t>The UK version had similar goals, but its roots were more closely linked with working class socialism and working conditions of the poor</a:t>
            </a:r>
          </a:p>
        </p:txBody>
      </p:sp>
    </p:spTree>
    <p:extLst>
      <p:ext uri="{BB962C8B-B14F-4D97-AF65-F5344CB8AC3E}">
        <p14:creationId xmlns:p14="http://schemas.microsoft.com/office/powerpoint/2010/main" val="7753515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personal is political”</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 this slogan of the second wave is key to understanding its ideologies: second wave feminists did not just strive to extend the range of social opportunities open to women, but also to change their domestic and private lives in regards to reproduction, sexuality, and cultural representation. They saw women’s cultural and political inequalities as totally linked, and </a:t>
            </a:r>
            <a:r>
              <a:rPr lang="en-US" dirty="0" err="1" smtClean="0"/>
              <a:t>endeavoured</a:t>
            </a:r>
            <a:r>
              <a:rPr lang="en-US" dirty="0" smtClean="0"/>
              <a:t> to have women understand that the aspects of their personal lives reflected deeply entrenched sexist power structures. </a:t>
            </a:r>
          </a:p>
          <a:p>
            <a:pPr marL="0" indent="0">
              <a:buNone/>
            </a:pPr>
            <a:endParaRPr lang="en-US" dirty="0"/>
          </a:p>
        </p:txBody>
      </p:sp>
    </p:spTree>
    <p:extLst>
      <p:ext uri="{BB962C8B-B14F-4D97-AF65-F5344CB8AC3E}">
        <p14:creationId xmlns:p14="http://schemas.microsoft.com/office/powerpoint/2010/main" val="670198978"/>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1968 Miss America</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In 1968 feminists targeted the </a:t>
            </a:r>
            <a:r>
              <a:rPr lang="en-US" dirty="0" smtClean="0"/>
              <a:t>Miss America Pageant. They staged a demonstration outside of</a:t>
            </a:r>
            <a:r>
              <a:rPr lang="en-US" dirty="0" smtClean="0">
                <a:hlinkClick r:id="rId2"/>
              </a:rPr>
              <a:t> </a:t>
            </a:r>
            <a:r>
              <a:rPr lang="en-US" dirty="0" smtClean="0"/>
              <a:t>the convention </a:t>
            </a:r>
            <a:r>
              <a:rPr lang="en-US" dirty="0" err="1" smtClean="0"/>
              <a:t>centre</a:t>
            </a:r>
            <a:r>
              <a:rPr lang="en-US" dirty="0" smtClean="0"/>
              <a:t> on the day of the protest </a:t>
            </a:r>
            <a:r>
              <a:rPr lang="en-US" dirty="0"/>
              <a:t>because it promoted “physical attractiveness and charm as the primary measures of a woman’s worth,” especially the swimsuit portion of the contest</a:t>
            </a:r>
            <a:r>
              <a:rPr lang="en-US" dirty="0" smtClean="0"/>
              <a:t>. It was one of the first major media events that brought </a:t>
            </a:r>
            <a:r>
              <a:rPr lang="en-US" dirty="0" err="1" smtClean="0"/>
              <a:t>attnetion</a:t>
            </a:r>
            <a:r>
              <a:rPr lang="en-US" dirty="0" smtClean="0"/>
              <a:t> to the </a:t>
            </a:r>
            <a:r>
              <a:rPr lang="en-US" dirty="0" smtClean="0">
                <a:solidFill>
                  <a:srgbClr val="FF0000"/>
                </a:solidFill>
              </a:rPr>
              <a:t>Women’s Liberation Movement</a:t>
            </a:r>
            <a:r>
              <a:rPr lang="en-US" dirty="0" smtClean="0"/>
              <a:t>. This was a loose affiliation of a number of feminist and anti-discrimination movements. It was the first “radical feminist” organization. </a:t>
            </a:r>
            <a:endParaRPr lang="en-US" dirty="0"/>
          </a:p>
        </p:txBody>
      </p:sp>
    </p:spTree>
    <p:extLst>
      <p:ext uri="{BB962C8B-B14F-4D97-AF65-F5344CB8AC3E}">
        <p14:creationId xmlns:p14="http://schemas.microsoft.com/office/powerpoint/2010/main" val="3293525986"/>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https://</a:t>
            </a:r>
            <a:r>
              <a:rPr lang="en-US" dirty="0" err="1"/>
              <a:t>www.youtube.com</a:t>
            </a:r>
            <a:r>
              <a:rPr lang="en-US" dirty="0"/>
              <a:t>/</a:t>
            </a:r>
            <a:r>
              <a:rPr lang="en-US" dirty="0" err="1"/>
              <a:t>watch?v</a:t>
            </a:r>
            <a:r>
              <a:rPr lang="en-US" dirty="0"/>
              <a:t>=pPxLSts0GT4</a:t>
            </a:r>
          </a:p>
        </p:txBody>
      </p:sp>
      <p:sp>
        <p:nvSpPr>
          <p:cNvPr id="3" name="Content Placeholder 2"/>
          <p:cNvSpPr>
            <a:spLocks noGrp="1"/>
          </p:cNvSpPr>
          <p:nvPr>
            <p:ph idx="1"/>
          </p:nvPr>
        </p:nvSpPr>
        <p:spPr/>
        <p:txBody>
          <a:bodyPr/>
          <a:lstStyle/>
          <a:p>
            <a:pPr marL="0" indent="0">
              <a:buNone/>
            </a:pPr>
            <a:r>
              <a:rPr lang="en-US" dirty="0"/>
              <a:t>Marching down the Atlantic City boardwalk and close to the event itself, feminists staged several types of theatrical activism: crowning a sheep Miss America and throwing “oppressive” gender artifacts, such as bras, girdles, false eyelashes, high heels, and makeup, into a trash can in front of reporters (Freeman, 1975). </a:t>
            </a: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01858238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brought on the Second Wave?</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sz="3800" dirty="0" smtClean="0"/>
              <a:t>It was a reaction to this “return to domesticity” that defined the post-war period. </a:t>
            </a:r>
          </a:p>
          <a:p>
            <a:pPr marL="0" indent="0">
              <a:buNone/>
            </a:pPr>
            <a:r>
              <a:rPr lang="en-US" sz="3800" dirty="0" smtClean="0"/>
              <a:t>A few things happened to set it in motion:</a:t>
            </a:r>
          </a:p>
          <a:p>
            <a:pPr>
              <a:buFont typeface="Wingdings" charset="0"/>
              <a:buChar char="à"/>
            </a:pPr>
            <a:r>
              <a:rPr lang="en-US" sz="3800" dirty="0" smtClean="0"/>
              <a:t>French </a:t>
            </a:r>
            <a:r>
              <a:rPr lang="en-US" sz="3800" dirty="0"/>
              <a:t>writer </a:t>
            </a:r>
            <a:r>
              <a:rPr lang="en-US" sz="3800" dirty="0" smtClean="0"/>
              <a:t>Simone de Beauvoir wrote a novel in the 1940s exploring how women are perceived as the other” in a patriarchal society. We talked about this with </a:t>
            </a:r>
            <a:r>
              <a:rPr lang="en-US" sz="3800" dirty="0" err="1" smtClean="0"/>
              <a:t>Lorber</a:t>
            </a:r>
            <a:r>
              <a:rPr lang="en-US" sz="3800" dirty="0" smtClean="0"/>
              <a:t> – the male and not male idea. This novel was translated and called </a:t>
            </a:r>
            <a:r>
              <a:rPr lang="en-US" sz="3800" i="1" dirty="0" smtClean="0"/>
              <a:t>The Second Sex. </a:t>
            </a:r>
            <a:r>
              <a:rPr lang="en-US" sz="3800" dirty="0" smtClean="0"/>
              <a:t>She concluded that in a patriarchal society, the male-</a:t>
            </a:r>
            <a:r>
              <a:rPr lang="en-US" sz="3800" dirty="0" err="1" smtClean="0"/>
              <a:t>centred</a:t>
            </a:r>
            <a:r>
              <a:rPr lang="en-US" sz="3800" dirty="0" smtClean="0"/>
              <a:t> ideology was accepted as the norm and that this was constantly socially reinforced, despite the fact that women’s sex related differences (getting pregnant, menstruating, etc.) did nothing to explain their social inferiority.  </a:t>
            </a:r>
          </a:p>
          <a:p>
            <a:pPr>
              <a:buFont typeface="Wingdings" charset="0"/>
              <a:buChar char="à"/>
            </a:pPr>
            <a:r>
              <a:rPr lang="en-US" sz="3800" dirty="0" smtClean="0"/>
              <a:t>In 1961, the US Food and Drug Administration approved the oral contraception pill. This allowed women to plan pregnancies, and pursue careers because they weren’t worried about unexpected babies.</a:t>
            </a:r>
          </a:p>
          <a:p>
            <a:pPr marL="0" indent="0">
              <a:buNone/>
            </a:pPr>
            <a:endParaRPr lang="en-US" dirty="0" smtClean="0"/>
          </a:p>
          <a:p>
            <a:pPr>
              <a:buFont typeface="Wingdings" charset="0"/>
              <a:buChar char="à"/>
            </a:pPr>
            <a:endParaRPr lang="en-US" dirty="0"/>
          </a:p>
        </p:txBody>
      </p:sp>
    </p:spTree>
    <p:extLst>
      <p:ext uri="{BB962C8B-B14F-4D97-AF65-F5344CB8AC3E}">
        <p14:creationId xmlns:p14="http://schemas.microsoft.com/office/powerpoint/2010/main" val="41913586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Wave of Feminism</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The term usually associated with the late 19</a:t>
            </a:r>
            <a:r>
              <a:rPr lang="en-US" baseline="30000" dirty="0" smtClean="0"/>
              <a:t>th</a:t>
            </a:r>
            <a:r>
              <a:rPr lang="en-US" dirty="0" smtClean="0"/>
              <a:t> century – early 20</a:t>
            </a:r>
            <a:r>
              <a:rPr lang="en-US" baseline="30000" dirty="0" smtClean="0"/>
              <a:t>th</a:t>
            </a:r>
            <a:r>
              <a:rPr lang="en-US" dirty="0" smtClean="0"/>
              <a:t> century movements in Europe and North America to gain for women: the right to vote and openings to the major professions. </a:t>
            </a:r>
          </a:p>
          <a:p>
            <a:pPr marL="0" indent="0">
              <a:buNone/>
            </a:pPr>
            <a:r>
              <a:rPr lang="en-US" dirty="0" smtClean="0"/>
              <a:t>Although the conversation had already started with Mary Wollstonecraft, no formalized movement for women’s rights emerged until the 1850s.</a:t>
            </a:r>
            <a:endParaRPr lang="en-US" dirty="0"/>
          </a:p>
        </p:txBody>
      </p:sp>
    </p:spTree>
    <p:extLst>
      <p:ext uri="{BB962C8B-B14F-4D97-AF65-F5344CB8AC3E}">
        <p14:creationId xmlns:p14="http://schemas.microsoft.com/office/powerpoint/2010/main" val="147417243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Women’s Movement – early 2</a:t>
            </a:r>
            <a:r>
              <a:rPr lang="en-US" baseline="30000" dirty="0" smtClean="0"/>
              <a:t>nd</a:t>
            </a:r>
            <a:r>
              <a:rPr lang="en-US" dirty="0" smtClean="0"/>
              <a:t> wave</a:t>
            </a:r>
            <a:endParaRPr lang="en-US" dirty="0"/>
          </a:p>
        </p:txBody>
      </p:sp>
      <p:sp>
        <p:nvSpPr>
          <p:cNvPr id="3" name="Content Placeholder 2"/>
          <p:cNvSpPr>
            <a:spLocks noGrp="1"/>
          </p:cNvSpPr>
          <p:nvPr>
            <p:ph idx="1"/>
          </p:nvPr>
        </p:nvSpPr>
        <p:spPr/>
        <p:txBody>
          <a:bodyPr/>
          <a:lstStyle/>
          <a:p>
            <a:pPr marL="0" indent="0">
              <a:buNone/>
            </a:pPr>
            <a:r>
              <a:rPr lang="en-US" dirty="0">
                <a:hlinkClick r:id="rId2"/>
              </a:rPr>
              <a:t>https://www.youtube.com/watch?v=</a:t>
            </a:r>
            <a:r>
              <a:rPr lang="en-US" dirty="0" smtClean="0">
                <a:hlinkClick r:id="rId2"/>
              </a:rPr>
              <a:t>amZD8XxTsjQ</a:t>
            </a: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236306795"/>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638"/>
            <a:ext cx="8229600" cy="5851525"/>
          </a:xfrm>
        </p:spPr>
        <p:txBody>
          <a:bodyPr>
            <a:normAutofit fontScale="85000" lnSpcReduction="20000"/>
          </a:bodyPr>
          <a:lstStyle/>
          <a:p>
            <a:r>
              <a:rPr lang="en-US" i="1" dirty="0"/>
              <a:t>There are very few jobs that actually require a penis or vagina. All other jobs should be open to everybody. </a:t>
            </a:r>
            <a:endParaRPr lang="en-US" dirty="0"/>
          </a:p>
          <a:p>
            <a:pPr marL="0" indent="0">
              <a:buNone/>
            </a:pPr>
            <a:r>
              <a:rPr lang="en-US" dirty="0" smtClean="0"/>
              <a:t> </a:t>
            </a:r>
            <a:r>
              <a:rPr lang="en-US" dirty="0" err="1"/>
              <a:t>Florynce</a:t>
            </a:r>
            <a:r>
              <a:rPr lang="en-US" dirty="0"/>
              <a:t> Kennedy (1916–2000) </a:t>
            </a:r>
            <a:endParaRPr lang="en-US" dirty="0" smtClean="0"/>
          </a:p>
          <a:p>
            <a:pPr marL="0" indent="0">
              <a:buNone/>
            </a:pPr>
            <a:endParaRPr lang="en-US" dirty="0"/>
          </a:p>
          <a:p>
            <a:r>
              <a:rPr lang="en-US" dirty="0"/>
              <a:t>Radical second-wave feminism cannot, however, be discussed separately from other movements of the 1960s and 1970s. In fact, it grew out of leftist movements in postwar Western societies, among them the student protests, the anti–Vietnam War movement, the lesbian and gay movements, and, in the United States, the civil rights and Black power movements. These move- </a:t>
            </a:r>
            <a:r>
              <a:rPr lang="en-US" dirty="0" err="1"/>
              <a:t>ments</a:t>
            </a:r>
            <a:r>
              <a:rPr lang="en-US" dirty="0"/>
              <a:t> criticized “capitalism” and “imperialism” and focused on the notion </a:t>
            </a:r>
            <a:r>
              <a:rPr lang="en-US" dirty="0" smtClean="0"/>
              <a:t>and </a:t>
            </a:r>
            <a:r>
              <a:rPr lang="en-US" dirty="0"/>
              <a:t>interests of “oppressed” groups: the working classes, Blacks, and in principle, also women and homosexuals. </a:t>
            </a:r>
          </a:p>
          <a:p>
            <a:pPr marL="0" indent="0">
              <a:buNone/>
            </a:pPr>
            <a:endParaRPr lang="en-US" dirty="0"/>
          </a:p>
        </p:txBody>
      </p:sp>
    </p:spTree>
    <p:extLst>
      <p:ext uri="{BB962C8B-B14F-4D97-AF65-F5344CB8AC3E}">
        <p14:creationId xmlns:p14="http://schemas.microsoft.com/office/powerpoint/2010/main" val="2031363776"/>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i="1" dirty="0" smtClean="0"/>
              <a:t/>
            </a:r>
            <a:br>
              <a:rPr lang="en-US" sz="2800" i="1" dirty="0" smtClean="0"/>
            </a:br>
            <a:r>
              <a:rPr lang="en-US" sz="2800" i="1" dirty="0" smtClean="0"/>
              <a:t>Women </a:t>
            </a:r>
            <a:r>
              <a:rPr lang="en-US" sz="2800" i="1" dirty="0"/>
              <a:t>are not inherently passive or peaceful. We’re not inherently anything but human. </a:t>
            </a:r>
            <a:r>
              <a:rPr lang="en-US" sz="2800" dirty="0"/>
              <a:t/>
            </a:r>
            <a:br>
              <a:rPr lang="en-US" sz="2800" dirty="0"/>
            </a:br>
            <a:r>
              <a:rPr lang="en-US" sz="2800" dirty="0"/>
              <a:t>— Robin Morgan (1941–) </a:t>
            </a:r>
            <a:br>
              <a:rPr lang="en-US" sz="2800" dirty="0"/>
            </a:br>
            <a:endParaRPr lang="en-US" sz="2800" dirty="0"/>
          </a:p>
        </p:txBody>
      </p:sp>
      <p:sp>
        <p:nvSpPr>
          <p:cNvPr id="3" name="Content Placeholder 2"/>
          <p:cNvSpPr>
            <a:spLocks noGrp="1"/>
          </p:cNvSpPr>
          <p:nvPr>
            <p:ph idx="1"/>
          </p:nvPr>
        </p:nvSpPr>
        <p:spPr/>
        <p:txBody>
          <a:bodyPr>
            <a:normAutofit fontScale="85000" lnSpcReduction="10000"/>
          </a:bodyPr>
          <a:lstStyle/>
          <a:p>
            <a:pPr marL="0" indent="0">
              <a:buNone/>
            </a:pPr>
            <a:r>
              <a:rPr lang="en-US" sz="2800" dirty="0"/>
              <a:t>Radical second-wave feminism was theoretically based on a combination of neo-</a:t>
            </a:r>
            <a:r>
              <a:rPr lang="en-US" sz="2800" dirty="0" smtClean="0"/>
              <a:t>Marxism. They </a:t>
            </a:r>
            <a:r>
              <a:rPr lang="en-US" sz="2800" dirty="0"/>
              <a:t>claimed that patriarchy is inherent to </a:t>
            </a:r>
            <a:r>
              <a:rPr lang="en-US" sz="2800" dirty="0" smtClean="0"/>
              <a:t>bourgeois (or middle class) </a:t>
            </a:r>
            <a:r>
              <a:rPr lang="en-US" sz="2800" dirty="0"/>
              <a:t>society and that sexual </a:t>
            </a:r>
            <a:r>
              <a:rPr lang="en-US" sz="2800" dirty="0" smtClean="0"/>
              <a:t>difference </a:t>
            </a:r>
            <a:r>
              <a:rPr lang="en-US" sz="2800" dirty="0"/>
              <a:t>is more fundamental than class and race differences. They even claimed that women—due to their primary social attachment to the family and reproduction—constitute a class and economy of their own, based on the unpaid work in the home, the productivity of motherhood, and their function as a workforce reserve. In addressing what they saw as “the woman question,” they concluded that the emancipation of women would occur only with the destruction of capitalism and the rise of socialism, when women would be freed from dependency on men and the family and be involved in “productive” labor. </a:t>
            </a:r>
          </a:p>
          <a:p>
            <a:pPr marL="0" indent="0">
              <a:buNone/>
            </a:pPr>
            <a:endParaRPr lang="en-US" sz="2800" dirty="0"/>
          </a:p>
          <a:p>
            <a:pPr marL="0" indent="0">
              <a:buNone/>
            </a:pPr>
            <a:endParaRPr lang="en-US" sz="2800" dirty="0"/>
          </a:p>
        </p:txBody>
      </p:sp>
    </p:spTree>
    <p:extLst>
      <p:ext uri="{BB962C8B-B14F-4D97-AF65-F5344CB8AC3E}">
        <p14:creationId xmlns:p14="http://schemas.microsoft.com/office/powerpoint/2010/main" val="587501773"/>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feminine mystique</a:t>
            </a:r>
            <a:endParaRPr lang="en-US" dirty="0"/>
          </a:p>
        </p:txBody>
      </p:sp>
      <p:sp>
        <p:nvSpPr>
          <p:cNvPr id="3" name="Content Placeholder 2"/>
          <p:cNvSpPr>
            <a:spLocks noGrp="1"/>
          </p:cNvSpPr>
          <p:nvPr>
            <p:ph idx="1"/>
          </p:nvPr>
        </p:nvSpPr>
        <p:spPr>
          <a:xfrm>
            <a:off x="457200" y="1269922"/>
            <a:ext cx="8229600" cy="4856242"/>
          </a:xfrm>
        </p:spPr>
        <p:txBody>
          <a:bodyPr>
            <a:normAutofit fontScale="70000" lnSpcReduction="20000"/>
          </a:bodyPr>
          <a:lstStyle/>
          <a:p>
            <a:pPr marL="0" indent="0">
              <a:buNone/>
            </a:pPr>
            <a:r>
              <a:rPr lang="en-US" sz="3400" i="1" dirty="0"/>
              <a:t>The Feminine Mystique</a:t>
            </a:r>
            <a:r>
              <a:rPr lang="en-US" sz="3400" dirty="0"/>
              <a:t> </a:t>
            </a:r>
            <a:r>
              <a:rPr lang="en-US" sz="3400" dirty="0" smtClean="0"/>
              <a:t>by Betty </a:t>
            </a:r>
            <a:r>
              <a:rPr lang="en-US" sz="3400" dirty="0" err="1" smtClean="0"/>
              <a:t>Frieden</a:t>
            </a:r>
            <a:r>
              <a:rPr lang="en-US" sz="3400" dirty="0" smtClean="0"/>
              <a:t> begins </a:t>
            </a:r>
            <a:r>
              <a:rPr lang="en-US" sz="3400" dirty="0"/>
              <a:t>with an introduction describing what Friedan called "the problem that has no name"—the widespread unhappiness of women in the 1950s and early 1960s. It discusses the lives of several housewives from around the United States who were unhappy despite living in material comfort and being married with children</a:t>
            </a:r>
            <a:r>
              <a:rPr lang="en-US" sz="3400" dirty="0" smtClean="0"/>
              <a:t>.</a:t>
            </a:r>
            <a:r>
              <a:rPr lang="en-US" sz="3400" dirty="0"/>
              <a:t> Liberal feminists in all Western countries were inspired by Betty Friedan’s landmark book, </a:t>
            </a:r>
            <a:r>
              <a:rPr lang="en-US" sz="3400" i="1" dirty="0"/>
              <a:t>The Feminine Mystique </a:t>
            </a:r>
            <a:r>
              <a:rPr lang="en-US" sz="3400" dirty="0"/>
              <a:t>(1963). </a:t>
            </a:r>
            <a:r>
              <a:rPr lang="en-US" sz="3400" dirty="0" smtClean="0"/>
              <a:t>They maintained </a:t>
            </a:r>
            <a:r>
              <a:rPr lang="en-US" sz="3400" dirty="0"/>
              <a:t>that the discontent experienced by many middle-class women in post- war Western societies was due to their lack of social power and political influence. The solution they advocated was not necessarily paid work out- side the home; indeed, one of their demands was payment for housewives— a kind of citizen’s income—along with representation in public </a:t>
            </a:r>
            <a:r>
              <a:rPr lang="en-US" sz="3400" dirty="0" smtClean="0"/>
              <a:t>institutions</a:t>
            </a:r>
            <a:r>
              <a:rPr lang="en-US" sz="3400" dirty="0"/>
              <a:t>.</a:t>
            </a:r>
          </a:p>
          <a:p>
            <a:pPr marL="0" indent="0">
              <a:buNone/>
            </a:pPr>
            <a:endParaRPr lang="en-US" dirty="0"/>
          </a:p>
        </p:txBody>
      </p:sp>
    </p:spTree>
    <p:extLst>
      <p:ext uri="{BB962C8B-B14F-4D97-AF65-F5344CB8AC3E}">
        <p14:creationId xmlns:p14="http://schemas.microsoft.com/office/powerpoint/2010/main" val="996784870"/>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At the core of this new movement was another significant book, </a:t>
            </a:r>
            <a:r>
              <a:rPr lang="en-US" i="1" dirty="0"/>
              <a:t>Sexual Politics, </a:t>
            </a:r>
            <a:r>
              <a:rPr lang="en-US" dirty="0"/>
              <a:t>by Kate Millett (1969), in which she insisted on women’s right to their own bodies and a sexuality of their “own”—a </a:t>
            </a:r>
            <a:r>
              <a:rPr lang="en-US" dirty="0" smtClean="0"/>
              <a:t>sexuality </a:t>
            </a:r>
            <a:r>
              <a:rPr lang="en-US" dirty="0"/>
              <a:t>that is disconnected from the obligations of marriage and motherhood. </a:t>
            </a:r>
          </a:p>
          <a:p>
            <a:pPr marL="0" indent="0">
              <a:buNone/>
            </a:pPr>
            <a:endParaRPr lang="en-US" dirty="0"/>
          </a:p>
        </p:txBody>
      </p:sp>
    </p:spTree>
    <p:extLst>
      <p:ext uri="{BB962C8B-B14F-4D97-AF65-F5344CB8AC3E}">
        <p14:creationId xmlns:p14="http://schemas.microsoft.com/office/powerpoint/2010/main" val="2599360481"/>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Commission on the Status of Women</a:t>
            </a:r>
            <a:endParaRPr lang="en-US" dirty="0"/>
          </a:p>
        </p:txBody>
      </p:sp>
      <p:sp>
        <p:nvSpPr>
          <p:cNvPr id="3" name="Content Placeholder 2"/>
          <p:cNvSpPr>
            <a:spLocks noGrp="1"/>
          </p:cNvSpPr>
          <p:nvPr>
            <p:ph idx="1"/>
          </p:nvPr>
        </p:nvSpPr>
        <p:spPr/>
        <p:txBody>
          <a:bodyPr/>
          <a:lstStyle/>
          <a:p>
            <a:pPr marL="0" indent="0">
              <a:buNone/>
            </a:pPr>
            <a:r>
              <a:rPr lang="en-US" dirty="0" smtClean="0"/>
              <a:t>In 1963, President Kennedy created the Commission on the Status of Women with Eleanor Roosevelt as its chair. </a:t>
            </a:r>
          </a:p>
          <a:p>
            <a:pPr marL="0" indent="0">
              <a:buNone/>
            </a:pPr>
            <a:r>
              <a:rPr lang="en-US" dirty="0" smtClean="0"/>
              <a:t>** it documented discrimination against women in every area of America life – personal and professional</a:t>
            </a:r>
            <a:endParaRPr lang="en-US" dirty="0"/>
          </a:p>
        </p:txBody>
      </p:sp>
    </p:spTree>
    <p:extLst>
      <p:ext uri="{BB962C8B-B14F-4D97-AF65-F5344CB8AC3E}">
        <p14:creationId xmlns:p14="http://schemas.microsoft.com/office/powerpoint/2010/main" val="3258668934"/>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1964 – Title VII of the Civil Rights Act in the U.S.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Owing to a combined effort from many loosely associated groups, in 1964, Title VII of the Civil Rights Act passed in the US.</a:t>
            </a:r>
          </a:p>
          <a:p>
            <a:pPr marL="0" indent="0">
              <a:buNone/>
            </a:pPr>
            <a:r>
              <a:rPr lang="en-US" dirty="0" smtClean="0"/>
              <a:t>It made it illegal discriminate on the basis of race, </a:t>
            </a:r>
            <a:r>
              <a:rPr lang="en-US" dirty="0" err="1" smtClean="0"/>
              <a:t>colour</a:t>
            </a:r>
            <a:r>
              <a:rPr lang="en-US" dirty="0" smtClean="0"/>
              <a:t>, national origin, religion or sex when it comes to employment. This came one year after the </a:t>
            </a:r>
            <a:r>
              <a:rPr lang="en-US" dirty="0"/>
              <a:t>same Congress had passed the </a:t>
            </a:r>
            <a:r>
              <a:rPr lang="en-US" dirty="0" smtClean="0"/>
              <a:t>Equal Pay Act which had prohibited wage differences based on sex.</a:t>
            </a:r>
            <a:endParaRPr lang="en-US" dirty="0"/>
          </a:p>
        </p:txBody>
      </p:sp>
    </p:spTree>
    <p:extLst>
      <p:ext uri="{BB962C8B-B14F-4D97-AF65-F5344CB8AC3E}">
        <p14:creationId xmlns:p14="http://schemas.microsoft.com/office/powerpoint/2010/main" val="885772543"/>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IX in 1972</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“No </a:t>
            </a:r>
            <a:r>
              <a:rPr lang="en-US" dirty="0"/>
              <a:t>person in the United States shall, on the basis of sex, be excluded from participation in, be denied the benefits of, or be subjected to discrimination under any education program or activity receiving federal financial assistance</a:t>
            </a:r>
            <a:r>
              <a:rPr lang="en-US" dirty="0" smtClean="0"/>
              <a:t>.”</a:t>
            </a:r>
          </a:p>
          <a:p>
            <a:pPr marL="0" indent="0">
              <a:buNone/>
            </a:pPr>
            <a:r>
              <a:rPr lang="en-US" dirty="0" smtClean="0"/>
              <a:t>This forbade discrimination in the fields of education. While it wasn’t expressed in the bill, the most significant impact this has had in education has been in regards to women’s sports.</a:t>
            </a:r>
          </a:p>
        </p:txBody>
      </p:sp>
    </p:spTree>
    <p:extLst>
      <p:ext uri="{BB962C8B-B14F-4D97-AF65-F5344CB8AC3E}">
        <p14:creationId xmlns:p14="http://schemas.microsoft.com/office/powerpoint/2010/main" val="3116239535"/>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i="1" dirty="0"/>
              <a:t>We’ve begun to raise our daughters more like our sons . . . but few have the courage to raise our sons more like our daughters. </a:t>
            </a:r>
            <a:r>
              <a:rPr lang="en-US" sz="2400" dirty="0"/>
              <a:t/>
            </a:r>
            <a:br>
              <a:rPr lang="en-US" sz="2400" dirty="0"/>
            </a:br>
            <a:r>
              <a:rPr lang="en-US" sz="2400" dirty="0"/>
              <a:t>— Gloria Steinem (1934–) </a:t>
            </a:r>
            <a:br>
              <a:rPr lang="en-US" sz="2400" dirty="0"/>
            </a:br>
            <a:endParaRPr lang="en-US" sz="2400" dirty="0"/>
          </a:p>
        </p:txBody>
      </p:sp>
      <p:pic>
        <p:nvPicPr>
          <p:cNvPr id="4" name="Content Placeholder 3" descr="Gloria 1.png"/>
          <p:cNvPicPr>
            <a:picLocks noGrp="1" noChangeAspect="1"/>
          </p:cNvPicPr>
          <p:nvPr>
            <p:ph idx="1"/>
          </p:nvPr>
        </p:nvPicPr>
        <p:blipFill>
          <a:blip r:embed="rId2">
            <a:extLst>
              <a:ext uri="{28A0092B-C50C-407E-A947-70E740481C1C}">
                <a14:useLocalDpi xmlns:a14="http://schemas.microsoft.com/office/drawing/2010/main" val="0"/>
              </a:ext>
            </a:extLst>
          </a:blip>
          <a:srcRect t="1343" b="1343"/>
          <a:stretch>
            <a:fillRect/>
          </a:stretch>
        </p:blipFill>
        <p:spPr>
          <a:xfrm>
            <a:off x="457200" y="1600200"/>
            <a:ext cx="8450798" cy="4647613"/>
          </a:xfrm>
        </p:spPr>
      </p:pic>
    </p:spTree>
    <p:extLst>
      <p:ext uri="{BB962C8B-B14F-4D97-AF65-F5344CB8AC3E}">
        <p14:creationId xmlns:p14="http://schemas.microsoft.com/office/powerpoint/2010/main" val="3165975605"/>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Gloria Steinem</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a:t>is an American </a:t>
            </a:r>
            <a:r>
              <a:rPr lang="en-US" dirty="0" smtClean="0"/>
              <a:t>feminist, journalist and social and political activist who became a significant figure and leader of the second wave in the 1960s and 70s. She sought to make women more visible, represented, and powerful in the media. </a:t>
            </a:r>
          </a:p>
          <a:p>
            <a:pPr marL="0" indent="0">
              <a:buNone/>
            </a:pPr>
            <a:r>
              <a:rPr lang="en-US" dirty="0" smtClean="0"/>
              <a:t>She actively campaigned for the Equal Rights Amendment. </a:t>
            </a:r>
          </a:p>
          <a:p>
            <a:pPr marL="0" indent="0">
              <a:buNone/>
            </a:pPr>
            <a:r>
              <a:rPr lang="en-US" dirty="0">
                <a:hlinkClick r:id="rId2"/>
              </a:rPr>
              <a:t>https://www.youtube.com/watch?v=</a:t>
            </a:r>
            <a:r>
              <a:rPr lang="en-US" dirty="0" smtClean="0">
                <a:hlinkClick r:id="rId2"/>
              </a:rPr>
              <a:t>LhfnCNR8hxo</a:t>
            </a:r>
            <a:endParaRPr lang="en-US" dirty="0" smtClean="0"/>
          </a:p>
          <a:p>
            <a:pPr marL="0" indent="0">
              <a:buNone/>
            </a:pPr>
            <a:endParaRPr lang="en-US" dirty="0"/>
          </a:p>
        </p:txBody>
      </p:sp>
    </p:spTree>
    <p:extLst>
      <p:ext uri="{BB962C8B-B14F-4D97-AF65-F5344CB8AC3E}">
        <p14:creationId xmlns:p14="http://schemas.microsoft.com/office/powerpoint/2010/main" val="16202455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focuses for the First Wave:</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endParaRPr lang="en-US" dirty="0"/>
          </a:p>
          <a:p>
            <a:r>
              <a:rPr lang="en-US" dirty="0" smtClean="0"/>
              <a:t>Access to education</a:t>
            </a:r>
          </a:p>
          <a:p>
            <a:r>
              <a:rPr lang="en-US" dirty="0" smtClean="0"/>
              <a:t>Employment</a:t>
            </a:r>
          </a:p>
          <a:p>
            <a:r>
              <a:rPr lang="en-US" dirty="0" smtClean="0"/>
              <a:t>Fair marriage laws</a:t>
            </a:r>
          </a:p>
          <a:p>
            <a:r>
              <a:rPr lang="en-US" dirty="0" smtClean="0"/>
              <a:t>The plight of the the intelligent middle class woman</a:t>
            </a:r>
          </a:p>
          <a:p>
            <a:endParaRPr lang="en-US" dirty="0"/>
          </a:p>
          <a:p>
            <a:pPr marL="0" indent="0">
              <a:buNone/>
            </a:pPr>
            <a:r>
              <a:rPr lang="en-US" dirty="0" smtClean="0"/>
              <a:t>*they did not see themselves as “feminists” as we understand the term – they weren’t concerned with the plight of the working woman – they were mostly upper class white women who were speaking out against the injustices they felt affected THEM.</a:t>
            </a: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634878716"/>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quick vid on the 2</a:t>
            </a:r>
            <a:r>
              <a:rPr lang="en-US" baseline="30000" dirty="0" smtClean="0"/>
              <a:t>nd</a:t>
            </a:r>
            <a:r>
              <a:rPr lang="en-US" dirty="0" smtClean="0"/>
              <a:t> wave</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hlinkClick r:id="rId2"/>
              </a:rPr>
              <a:t>https://www.youtube.com/watch?v=</a:t>
            </a:r>
            <a:r>
              <a:rPr lang="en-US" dirty="0" smtClean="0">
                <a:hlinkClick r:id="rId2"/>
              </a:rPr>
              <a:t>IFN_09nrgj4</a:t>
            </a:r>
            <a:endParaRPr lang="en-US" dirty="0" smtClean="0"/>
          </a:p>
          <a:p>
            <a:pPr marL="0" indent="0">
              <a:buNone/>
            </a:pPr>
            <a:r>
              <a:rPr lang="en-US" dirty="0" smtClean="0"/>
              <a:t>Questions:</a:t>
            </a:r>
          </a:p>
          <a:p>
            <a:pPr>
              <a:buFontTx/>
              <a:buChar char="-"/>
            </a:pPr>
            <a:r>
              <a:rPr lang="en-US" dirty="0" smtClean="0"/>
              <a:t>What issues do you think defined the 2</a:t>
            </a:r>
            <a:r>
              <a:rPr lang="en-US" baseline="30000" dirty="0" smtClean="0"/>
              <a:t>nd</a:t>
            </a:r>
            <a:r>
              <a:rPr lang="en-US" dirty="0" smtClean="0"/>
              <a:t> wave?</a:t>
            </a:r>
          </a:p>
          <a:p>
            <a:pPr>
              <a:buFontTx/>
              <a:buChar char="-"/>
            </a:pPr>
            <a:r>
              <a:rPr lang="en-US" dirty="0" smtClean="0"/>
              <a:t>How were 2</a:t>
            </a:r>
            <a:r>
              <a:rPr lang="en-US" baseline="30000" dirty="0" smtClean="0"/>
              <a:t>nd</a:t>
            </a:r>
            <a:r>
              <a:rPr lang="en-US" dirty="0" smtClean="0"/>
              <a:t> wavers different from 1</a:t>
            </a:r>
            <a:r>
              <a:rPr lang="en-US" baseline="30000" dirty="0" smtClean="0"/>
              <a:t>st</a:t>
            </a:r>
            <a:r>
              <a:rPr lang="en-US" dirty="0" smtClean="0"/>
              <a:t> wavers?</a:t>
            </a:r>
          </a:p>
          <a:p>
            <a:pPr>
              <a:buFontTx/>
              <a:buChar char="-"/>
            </a:pPr>
            <a:r>
              <a:rPr lang="en-US" dirty="0" smtClean="0"/>
              <a:t>What do you think were the major accomplishments of the 2</a:t>
            </a:r>
            <a:r>
              <a:rPr lang="en-US" baseline="30000" dirty="0" smtClean="0"/>
              <a:t>nd</a:t>
            </a:r>
            <a:r>
              <a:rPr lang="en-US" dirty="0" smtClean="0"/>
              <a:t> wave?</a:t>
            </a:r>
            <a:endParaRPr lang="en-US" dirty="0"/>
          </a:p>
        </p:txBody>
      </p:sp>
    </p:spTree>
    <p:extLst>
      <p:ext uri="{BB962C8B-B14F-4D97-AF65-F5344CB8AC3E}">
        <p14:creationId xmlns:p14="http://schemas.microsoft.com/office/powerpoint/2010/main" val="218900512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Roe vs. Wade</a:t>
            </a:r>
            <a:endParaRPr lang="en-US" dirty="0"/>
          </a:p>
        </p:txBody>
      </p:sp>
      <p:sp>
        <p:nvSpPr>
          <p:cNvPr id="3" name="Content Placeholder 2"/>
          <p:cNvSpPr>
            <a:spLocks noGrp="1"/>
          </p:cNvSpPr>
          <p:nvPr>
            <p:ph idx="1"/>
          </p:nvPr>
        </p:nvSpPr>
        <p:spPr/>
        <p:txBody>
          <a:bodyPr/>
          <a:lstStyle/>
          <a:p>
            <a:pPr marL="0" indent="0">
              <a:buNone/>
            </a:pPr>
            <a:r>
              <a:rPr lang="en-US" dirty="0" smtClean="0"/>
              <a:t>The 1973 decision in the U.S. that legalized abortion.</a:t>
            </a:r>
          </a:p>
          <a:p>
            <a:pPr marL="0" indent="0">
              <a:buNone/>
            </a:pPr>
            <a:r>
              <a:rPr lang="en-US" dirty="0" smtClean="0"/>
              <a:t>You will be doing a paper on this landmark case, its controversies, its legacies, and its significance to the Second Wave</a:t>
            </a:r>
            <a:r>
              <a:rPr lang="en-US" smtClean="0"/>
              <a:t>. </a:t>
            </a:r>
          </a:p>
          <a:p>
            <a:pPr marL="0" indent="0">
              <a:buNone/>
            </a:pPr>
            <a:endParaRPr lang="en-US" dirty="0" smtClean="0"/>
          </a:p>
          <a:p>
            <a:pPr marL="0" indent="0">
              <a:buNone/>
            </a:pPr>
            <a:r>
              <a:rPr lang="en-US" dirty="0" smtClean="0"/>
              <a:t>(you know SO much about this already!!)</a:t>
            </a:r>
            <a:endParaRPr lang="en-US" dirty="0"/>
          </a:p>
        </p:txBody>
      </p:sp>
    </p:spTree>
    <p:extLst>
      <p:ext uri="{BB962C8B-B14F-4D97-AF65-F5344CB8AC3E}">
        <p14:creationId xmlns:p14="http://schemas.microsoft.com/office/powerpoint/2010/main" val="3070410617"/>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i="1" dirty="0" smtClean="0"/>
              <a:t>NOW: </a:t>
            </a:r>
            <a:r>
              <a:rPr lang="en-US" sz="3200" dirty="0" smtClean="0"/>
              <a:t>“National Organization for Women</a:t>
            </a:r>
            <a:endParaRPr lang="en-US" sz="3200" i="1" dirty="0"/>
          </a:p>
        </p:txBody>
      </p:sp>
      <p:sp>
        <p:nvSpPr>
          <p:cNvPr id="3" name="Content Placeholder 2"/>
          <p:cNvSpPr>
            <a:spLocks noGrp="1"/>
          </p:cNvSpPr>
          <p:nvPr>
            <p:ph idx="1"/>
          </p:nvPr>
        </p:nvSpPr>
        <p:spPr>
          <a:xfrm>
            <a:off x="457200" y="1417638"/>
            <a:ext cx="8229600" cy="4708525"/>
          </a:xfrm>
        </p:spPr>
        <p:txBody>
          <a:bodyPr>
            <a:normAutofit fontScale="70000" lnSpcReduction="20000"/>
          </a:bodyPr>
          <a:lstStyle/>
          <a:p>
            <a:pPr marL="0" indent="0">
              <a:buNone/>
            </a:pPr>
            <a:r>
              <a:rPr lang="en-US" dirty="0" smtClean="0"/>
              <a:t>Despite all of these accomplishments and laws, it appeared that many of them were in name only, and were not having a practical impact. </a:t>
            </a:r>
          </a:p>
          <a:p>
            <a:pPr marL="0" indent="0">
              <a:buNone/>
            </a:pPr>
            <a:r>
              <a:rPr lang="en-US" dirty="0" smtClean="0"/>
              <a:t>**Amongst </a:t>
            </a:r>
            <a:r>
              <a:rPr lang="en-US" dirty="0"/>
              <a:t>the most significant legal victories of the movement after the formation of NOW were:</a:t>
            </a:r>
          </a:p>
          <a:p>
            <a:r>
              <a:rPr lang="en-US" dirty="0"/>
              <a:t>A 1967 Executive Order extending full affirmative action rights to women</a:t>
            </a:r>
          </a:p>
          <a:p>
            <a:r>
              <a:rPr lang="en-US" dirty="0"/>
              <a:t>A 1968 EEOC decision ruling illegal sex-segregated help wanted ads</a:t>
            </a:r>
          </a:p>
          <a:p>
            <a:r>
              <a:rPr lang="en-US" dirty="0"/>
              <a:t>Title IX and the Women’s Educational Equity Act</a:t>
            </a:r>
          </a:p>
          <a:p>
            <a:r>
              <a:rPr lang="en-US" dirty="0"/>
              <a:t>The outlawing of marital rape (or the start of it)</a:t>
            </a:r>
          </a:p>
          <a:p>
            <a:r>
              <a:rPr lang="en-US" dirty="0"/>
              <a:t>The legalization of no-fault divorce (or the start of it)</a:t>
            </a:r>
          </a:p>
          <a:p>
            <a:r>
              <a:rPr lang="en-US" dirty="0"/>
              <a:t>A 1975 law requiring the U.S. Military Academies to admit women</a:t>
            </a:r>
          </a:p>
          <a:p>
            <a:r>
              <a:rPr lang="en-US" dirty="0"/>
              <a:t>Roe v. Wade decision legalizing abortion in all 50 states</a:t>
            </a:r>
          </a:p>
          <a:p>
            <a:r>
              <a:rPr lang="en-US" dirty="0"/>
              <a:t>However, the changing of social attitudes towards women is usually considered the greatest success of the women's movement. </a:t>
            </a:r>
          </a:p>
          <a:p>
            <a:pPr marL="0" indent="0">
              <a:buNone/>
            </a:pPr>
            <a:endParaRPr lang="en-US" dirty="0"/>
          </a:p>
        </p:txBody>
      </p:sp>
    </p:spTree>
    <p:extLst>
      <p:ext uri="{BB962C8B-B14F-4D97-AF65-F5344CB8AC3E}">
        <p14:creationId xmlns:p14="http://schemas.microsoft.com/office/powerpoint/2010/main" val="25364316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320358"/>
            <a:ext cx="8229600" cy="5805806"/>
          </a:xfrm>
        </p:spPr>
        <p:txBody>
          <a:bodyPr>
            <a:normAutofit fontScale="85000" lnSpcReduction="20000"/>
          </a:bodyPr>
          <a:lstStyle/>
          <a:p>
            <a:r>
              <a:rPr lang="en-US" dirty="0"/>
              <a:t>The </a:t>
            </a:r>
            <a:r>
              <a:rPr lang="en-US" b="1" dirty="0"/>
              <a:t>Equal Rights Amendment</a:t>
            </a:r>
            <a:r>
              <a:rPr lang="en-US" dirty="0"/>
              <a:t> (</a:t>
            </a:r>
            <a:r>
              <a:rPr lang="en-US" b="1" dirty="0"/>
              <a:t>ERA</a:t>
            </a:r>
            <a:r>
              <a:rPr lang="en-US" dirty="0"/>
              <a:t>) was a proposed amendment to the US Constitution designed to guarantee equal rights for women. The ERA was largely written by Alice Paul, who we know from the Silent Sentinels. In 1923, it was introduced in the Congress for the first time. In 1972, it passed both houses of Congress and went to the state legislatures for ratification. Following the 1920 ratification of the 19</a:t>
            </a:r>
            <a:r>
              <a:rPr lang="en-US" baseline="30000" dirty="0"/>
              <a:t>th</a:t>
            </a:r>
            <a:r>
              <a:rPr lang="en-US" dirty="0"/>
              <a:t> Amendment which granted women throughout the United States the right to vote, Paul argued that this right alone would not put an end to all of the discrimination based on sex.</a:t>
            </a:r>
          </a:p>
          <a:p>
            <a:r>
              <a:rPr lang="en-US" dirty="0"/>
              <a:t>The NOW supported this amendment. The opposition groups usually cited traditional gender roles, like how men do more fighting during wartime, and that the effects of the act would keep women from things like alimony or custody.</a:t>
            </a:r>
          </a:p>
          <a:p>
            <a:pPr marL="0" indent="0">
              <a:buNone/>
            </a:pPr>
            <a:endParaRPr lang="en-US" dirty="0"/>
          </a:p>
        </p:txBody>
      </p:sp>
    </p:spTree>
    <p:extLst>
      <p:ext uri="{BB962C8B-B14F-4D97-AF65-F5344CB8AC3E}">
        <p14:creationId xmlns:p14="http://schemas.microsoft.com/office/powerpoint/2010/main" val="210121925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Back the Night</a:t>
            </a:r>
            <a:endParaRPr lang="en-US" dirty="0"/>
          </a:p>
        </p:txBody>
      </p:sp>
      <p:sp>
        <p:nvSpPr>
          <p:cNvPr id="3" name="Content Placeholder 2"/>
          <p:cNvSpPr>
            <a:spLocks noGrp="1"/>
          </p:cNvSpPr>
          <p:nvPr>
            <p:ph idx="1"/>
          </p:nvPr>
        </p:nvSpPr>
        <p:spPr/>
        <p:txBody>
          <a:bodyPr/>
          <a:lstStyle/>
          <a:p>
            <a:pPr marL="0" indent="0">
              <a:buNone/>
            </a:pPr>
            <a:r>
              <a:rPr lang="en-US" dirty="0"/>
              <a:t>Early Take Back The Night events include a protest in San Francisco against pornography in 1973. One of the first "Take Back the Night" marches was held in Philadelphia in October 1975, after the murder of a microbiologist, Susan Alexander </a:t>
            </a:r>
            <a:r>
              <a:rPr lang="en-US" dirty="0" err="1"/>
              <a:t>Speeth</a:t>
            </a:r>
            <a:r>
              <a:rPr lang="en-US" dirty="0"/>
              <a:t>, who was stabbed to death while walking home alone</a:t>
            </a:r>
            <a:r>
              <a:rPr lang="en-US" dirty="0" smtClean="0"/>
              <a:t>.</a:t>
            </a:r>
            <a:endParaRPr lang="en-US" dirty="0"/>
          </a:p>
        </p:txBody>
      </p:sp>
    </p:spTree>
    <p:extLst>
      <p:ext uri="{BB962C8B-B14F-4D97-AF65-F5344CB8AC3E}">
        <p14:creationId xmlns:p14="http://schemas.microsoft.com/office/powerpoint/2010/main" val="138477213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Wave Feminism</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a:t>Third-wave feminism began in the early 1990s, arising as a response to perceived failures of the second wave and to address the backlash against initiatives and movements created by the second wave. However, the fundamental rights and programs gained by feminist activists of the second wave – including the creation of domestic-abuse shelters for women and children and the acknowledgment of abuse and rape of women on a public level, access to contraception and other reproductive services (including the legalization of abortion), the creation and enforcement of sexual-harassment policies for women in the workplace, child-care services, equal or greater educational and extracurricular funding for young women, </a:t>
            </a:r>
            <a:r>
              <a:rPr lang="en-US" dirty="0" smtClean="0"/>
              <a:t>women’s studies programs, etc., have served as a foundation for 3</a:t>
            </a:r>
            <a:r>
              <a:rPr lang="en-US" baseline="30000" dirty="0" smtClean="0"/>
              <a:t>rd</a:t>
            </a:r>
            <a:r>
              <a:rPr lang="en-US" dirty="0" smtClean="0"/>
              <a:t> wavers.</a:t>
            </a:r>
            <a:endParaRPr lang="en-US" dirty="0"/>
          </a:p>
        </p:txBody>
      </p:sp>
    </p:spTree>
    <p:extLst>
      <p:ext uri="{BB962C8B-B14F-4D97-AF65-F5344CB8AC3E}">
        <p14:creationId xmlns:p14="http://schemas.microsoft.com/office/powerpoint/2010/main" val="3631165946"/>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Rebecca Walker</a:t>
            </a:r>
            <a:endParaRPr lang="en-US" dirty="0"/>
          </a:p>
        </p:txBody>
      </p:sp>
      <p:pic>
        <p:nvPicPr>
          <p:cNvPr id="4" name="Content Placeholder 3" descr="R Walker image.jpg"/>
          <p:cNvPicPr>
            <a:picLocks noGrp="1" noChangeAspect="1"/>
          </p:cNvPicPr>
          <p:nvPr>
            <p:ph idx="1"/>
          </p:nvPr>
        </p:nvPicPr>
        <p:blipFill>
          <a:blip r:embed="rId2">
            <a:extLst>
              <a:ext uri="{28A0092B-C50C-407E-A947-70E740481C1C}">
                <a14:useLocalDpi xmlns:a14="http://schemas.microsoft.com/office/drawing/2010/main" val="0"/>
              </a:ext>
            </a:extLst>
          </a:blip>
          <a:srcRect l="-61098" r="-61098"/>
          <a:stretch>
            <a:fillRect/>
          </a:stretch>
        </p:blipFill>
        <p:spPr>
          <a:xfrm>
            <a:off x="-1665165" y="1582805"/>
            <a:ext cx="8229600" cy="4525963"/>
          </a:xfrm>
        </p:spPr>
      </p:pic>
      <p:sp>
        <p:nvSpPr>
          <p:cNvPr id="5" name="TextBox 4"/>
          <p:cNvSpPr txBox="1"/>
          <p:nvPr/>
        </p:nvSpPr>
        <p:spPr>
          <a:xfrm>
            <a:off x="4916714" y="1435781"/>
            <a:ext cx="3483429" cy="5078314"/>
          </a:xfrm>
          <a:prstGeom prst="rect">
            <a:avLst/>
          </a:prstGeom>
          <a:noFill/>
        </p:spPr>
        <p:txBody>
          <a:bodyPr wrap="square" rtlCol="0">
            <a:spAutoFit/>
          </a:bodyPr>
          <a:lstStyle/>
          <a:p>
            <a:r>
              <a:rPr lang="en-US" dirty="0" smtClean="0"/>
              <a:t>Daughter of Alice Walker and god-daughter of Gloria Steinem, she’s the one who officially named the “Third Wave” with her essay: “Becoming the Third Wave” – which you’ve read </a:t>
            </a:r>
            <a:r>
              <a:rPr lang="en-US" dirty="0" smtClean="0">
                <a:sym typeface="Wingdings"/>
              </a:rPr>
              <a:t></a:t>
            </a:r>
          </a:p>
          <a:p>
            <a:endParaRPr lang="en-US" dirty="0">
              <a:sym typeface="Wingdings"/>
            </a:endParaRPr>
          </a:p>
          <a:p>
            <a:r>
              <a:rPr lang="en-US" dirty="0" smtClean="0">
                <a:sym typeface="Wingdings"/>
              </a:rPr>
              <a:t>In it, she touches on a few of the main areas of focus for the 3d wave:</a:t>
            </a:r>
          </a:p>
          <a:p>
            <a:pPr marL="285750" indent="-285750">
              <a:buFont typeface="Wingdings" charset="0"/>
              <a:buChar char="à"/>
            </a:pPr>
            <a:r>
              <a:rPr lang="en-US" dirty="0" smtClean="0">
                <a:sym typeface="Wingdings"/>
              </a:rPr>
              <a:t>Gender Violence and Sexual Harassment</a:t>
            </a:r>
          </a:p>
          <a:p>
            <a:pPr marL="285750" indent="-285750">
              <a:buFont typeface="Wingdings" charset="0"/>
              <a:buChar char="à"/>
            </a:pPr>
            <a:r>
              <a:rPr lang="en-US" dirty="0" smtClean="0">
                <a:sym typeface="Wingdings"/>
              </a:rPr>
              <a:t>Reclaiming derogatory language</a:t>
            </a:r>
          </a:p>
          <a:p>
            <a:pPr marL="285750" indent="-285750">
              <a:buFont typeface="Wingdings" charset="0"/>
              <a:buChar char="à"/>
            </a:pPr>
            <a:r>
              <a:rPr lang="en-US" dirty="0" smtClean="0">
                <a:sym typeface="Wingdings"/>
              </a:rPr>
              <a:t>Race, social class, queer theory</a:t>
            </a:r>
          </a:p>
          <a:p>
            <a:pPr marL="285750" indent="-285750">
              <a:buFont typeface="Wingdings" charset="0"/>
              <a:buChar char="à"/>
            </a:pPr>
            <a:r>
              <a:rPr lang="en-US" dirty="0" smtClean="0">
                <a:sym typeface="Wingdings"/>
              </a:rPr>
              <a:t>Rape</a:t>
            </a:r>
          </a:p>
          <a:p>
            <a:pPr marL="285750" indent="-285750">
              <a:buFont typeface="Wingdings" charset="0"/>
              <a:buChar char="à"/>
            </a:pPr>
            <a:r>
              <a:rPr lang="en-US" dirty="0" smtClean="0">
                <a:sym typeface="Wingdings"/>
              </a:rPr>
              <a:t>The glass ceiling AND respect for stay-at-home-mothers</a:t>
            </a:r>
            <a:endParaRPr lang="en-US" dirty="0">
              <a:sym typeface="Wingdings"/>
            </a:endParaRPr>
          </a:p>
          <a:p>
            <a:endParaRPr lang="en-US" dirty="0" smtClean="0">
              <a:sym typeface="Wingdings"/>
            </a:endParaRPr>
          </a:p>
        </p:txBody>
      </p:sp>
    </p:spTree>
    <p:extLst>
      <p:ext uri="{BB962C8B-B14F-4D97-AF65-F5344CB8AC3E}">
        <p14:creationId xmlns:p14="http://schemas.microsoft.com/office/powerpoint/2010/main" val="199576786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3717"/>
            <a:ext cx="8229600" cy="1143000"/>
          </a:xfrm>
        </p:spPr>
        <p:txBody>
          <a:bodyPr/>
          <a:lstStyle/>
          <a:p>
            <a:endParaRPr lang="en-US"/>
          </a:p>
        </p:txBody>
      </p:sp>
      <p:sp>
        <p:nvSpPr>
          <p:cNvPr id="3" name="Content Placeholder 2"/>
          <p:cNvSpPr>
            <a:spLocks noGrp="1"/>
          </p:cNvSpPr>
          <p:nvPr>
            <p:ph idx="1"/>
          </p:nvPr>
        </p:nvSpPr>
        <p:spPr>
          <a:xfrm>
            <a:off x="457200" y="695657"/>
            <a:ext cx="8229600" cy="5479587"/>
          </a:xfrm>
        </p:spPr>
        <p:txBody>
          <a:bodyPr/>
          <a:lstStyle/>
          <a:p>
            <a:pPr marL="0" indent="0">
              <a:buNone/>
            </a:pPr>
            <a:r>
              <a:rPr lang="en-US" dirty="0" smtClean="0"/>
              <a:t>*third</a:t>
            </a:r>
            <a:r>
              <a:rPr lang="en-US" dirty="0"/>
              <a:t>-wave feminists believed there needed to be further changes in stereotypes, media portrayals, and language to define </a:t>
            </a:r>
            <a:r>
              <a:rPr lang="en-US" dirty="0" smtClean="0"/>
              <a:t>women.</a:t>
            </a:r>
          </a:p>
          <a:p>
            <a:pPr marL="0" indent="0">
              <a:buNone/>
            </a:pPr>
            <a:endParaRPr lang="en-US" dirty="0"/>
          </a:p>
          <a:p>
            <a:pPr marL="0" indent="0">
              <a:buNone/>
            </a:pPr>
            <a:r>
              <a:rPr lang="en-US" dirty="0" smtClean="0"/>
              <a:t>While the first wave could be described as more out for political equality, the second wave with reproductive and economic equality, the third wave focused more on social equality.</a:t>
            </a:r>
          </a:p>
          <a:p>
            <a:pPr marL="0" indent="0">
              <a:buNone/>
            </a:pPr>
            <a:endParaRPr lang="en-US" dirty="0"/>
          </a:p>
        </p:txBody>
      </p:sp>
    </p:spTree>
    <p:extLst>
      <p:ext uri="{BB962C8B-B14F-4D97-AF65-F5344CB8AC3E}">
        <p14:creationId xmlns:p14="http://schemas.microsoft.com/office/powerpoint/2010/main" val="229846857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638"/>
            <a:ext cx="8229600" cy="6283297"/>
          </a:xfrm>
        </p:spPr>
        <p:txBody>
          <a:bodyPr>
            <a:noAutofit/>
          </a:bodyPr>
          <a:lstStyle/>
          <a:p>
            <a:pPr marL="0" indent="0">
              <a:buNone/>
            </a:pPr>
            <a:r>
              <a:rPr lang="en-US" sz="2500" dirty="0"/>
              <a:t>Arguably, the biggest challenge to the efforts of third-wave feminism is the decline in popular support for the relevance and importance of feminism in what some claim is the "post-feminist" era. </a:t>
            </a:r>
            <a:r>
              <a:rPr lang="en-US" sz="2500" dirty="0" err="1"/>
              <a:t>Manon</a:t>
            </a:r>
            <a:r>
              <a:rPr lang="en-US" sz="2500" dirty="0"/>
              <a:t> Tremblay refers to this phenomenon as the "antifeminist undercurrent" of the West. Here, a concern for what Amy Friedman calls third-wave feminism's "radical fanaticism" is </a:t>
            </a:r>
            <a:r>
              <a:rPr lang="en-US" sz="2500" err="1" smtClean="0"/>
              <a:t>expressed</a:t>
            </a:r>
            <a:r>
              <a:rPr lang="en-US" sz="2500" smtClean="0"/>
              <a:t>. Essentially</a:t>
            </a:r>
            <a:r>
              <a:rPr lang="en-US" sz="2500" dirty="0"/>
              <a:t>, the claim is that gender equality has already been achieved via the first two waves, and that further attempts to push for women's rights are either irrelevant and unnecessary, or are excessively pushing the pendulum towards advantaging women over men and exaggerating the state of women in modern western society. This issue is seen manifesting itself in the heated debates over whether or not affirmative action initiatives really are creating societal gender equality, or are actually disadvantaging/punishing white, middle-class, males for a biological history that they have merely inherited.</a:t>
            </a:r>
            <a:endParaRPr lang="en-US" sz="2500" dirty="0"/>
          </a:p>
        </p:txBody>
      </p:sp>
    </p:spTree>
    <p:extLst>
      <p:ext uri="{BB962C8B-B14F-4D97-AF65-F5344CB8AC3E}">
        <p14:creationId xmlns:p14="http://schemas.microsoft.com/office/powerpoint/2010/main" val="99395847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Men’s Movements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559521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UK</a:t>
            </a:r>
            <a:endParaRPr lang="en-US" dirty="0"/>
          </a:p>
        </p:txBody>
      </p:sp>
      <p:sp>
        <p:nvSpPr>
          <p:cNvPr id="3" name="Content Placeholder 2"/>
          <p:cNvSpPr>
            <a:spLocks noGrp="1"/>
          </p:cNvSpPr>
          <p:nvPr>
            <p:ph idx="1"/>
          </p:nvPr>
        </p:nvSpPr>
        <p:spPr/>
        <p:txBody>
          <a:bodyPr/>
          <a:lstStyle/>
          <a:p>
            <a:pPr marL="0" indent="0">
              <a:buNone/>
            </a:pPr>
            <a:r>
              <a:rPr lang="en-US" dirty="0" smtClean="0"/>
              <a:t>In the UK, </a:t>
            </a:r>
            <a:r>
              <a:rPr lang="en-US" dirty="0"/>
              <a:t>b</a:t>
            </a:r>
            <a:r>
              <a:rPr lang="en-US" dirty="0" smtClean="0"/>
              <a:t>efore </a:t>
            </a:r>
            <a:r>
              <a:rPr lang="en-US" dirty="0"/>
              <a:t>1870, any money made by a woman either through a </a:t>
            </a:r>
            <a:r>
              <a:rPr lang="en-US" dirty="0" smtClean="0"/>
              <a:t>wage, by investment, through inheritance, or by a gift, automatically became the property of her husband as soon as she got married. Married women had few legal rights and were not considered whole people under the law. An </a:t>
            </a:r>
            <a:r>
              <a:rPr lang="en-US" dirty="0"/>
              <a:t>unmarried woman, a </a:t>
            </a:r>
            <a:r>
              <a:rPr lang="en-US" b="1" dirty="0" err="1"/>
              <a:t>feme</a:t>
            </a:r>
            <a:r>
              <a:rPr lang="en-US" b="1" dirty="0"/>
              <a:t> sole</a:t>
            </a:r>
            <a:r>
              <a:rPr lang="en-US" dirty="0" smtClean="0"/>
              <a:t>, on the other hand, </a:t>
            </a:r>
            <a:r>
              <a:rPr lang="en-US" dirty="0"/>
              <a:t>had the right to own property and make contracts in her own name.</a:t>
            </a:r>
          </a:p>
        </p:txBody>
      </p:sp>
    </p:spTree>
    <p:extLst>
      <p:ext uri="{BB962C8B-B14F-4D97-AF65-F5344CB8AC3E}">
        <p14:creationId xmlns:p14="http://schemas.microsoft.com/office/powerpoint/2010/main" val="2024026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Angel in the House”</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The popular Victorian image of the ideal wife/woman came to be "the Angel in the House"; she was expected to be devoted and submissive to her husband. The Angel was passive and powerless, meek, charming, graceful, sympathetic, self-sacrificing, pious, and above all--pure. The phrase "Angel in the House" comes from the title of an immensely popular poem by Coventry Patmore, in which he holds his angel-wife up as a model for all women.	</a:t>
            </a:r>
          </a:p>
          <a:p>
            <a:pPr marL="0" indent="0">
              <a:buNone/>
            </a:pPr>
            <a:endParaRPr lang="en-US" dirty="0"/>
          </a:p>
        </p:txBody>
      </p:sp>
    </p:spTree>
    <p:extLst>
      <p:ext uri="{BB962C8B-B14F-4D97-AF65-F5344CB8AC3E}">
        <p14:creationId xmlns:p14="http://schemas.microsoft.com/office/powerpoint/2010/main" val="272636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274638"/>
            <a:ext cx="8229600" cy="5851526"/>
          </a:xfrm>
        </p:spPr>
        <p:txBody>
          <a:bodyPr>
            <a:noAutofit/>
          </a:bodyPr>
          <a:lstStyle/>
          <a:p>
            <a:pPr marL="0" indent="0" algn="ctr">
              <a:buNone/>
            </a:pPr>
            <a:r>
              <a:rPr lang="en-US" sz="1500" dirty="0"/>
              <a:t>Man must be pleased; but him to please</a:t>
            </a:r>
          </a:p>
          <a:p>
            <a:pPr marL="0" indent="0" algn="ctr">
              <a:buNone/>
            </a:pPr>
            <a:r>
              <a:rPr lang="en-US" sz="1500" dirty="0"/>
              <a:t>Is woman's pleasure; down the gulf</a:t>
            </a:r>
          </a:p>
          <a:p>
            <a:pPr marL="0" indent="0" algn="ctr">
              <a:buNone/>
            </a:pPr>
            <a:r>
              <a:rPr lang="en-US" sz="1500" dirty="0"/>
              <a:t>Of his condoled necessities</a:t>
            </a:r>
          </a:p>
          <a:p>
            <a:pPr marL="0" indent="0" algn="ctr">
              <a:buNone/>
            </a:pPr>
            <a:r>
              <a:rPr lang="en-US" sz="1500" dirty="0"/>
              <a:t>She casts her best, she flings herself.</a:t>
            </a:r>
          </a:p>
          <a:p>
            <a:pPr marL="0" indent="0" algn="ctr">
              <a:buNone/>
            </a:pPr>
            <a:r>
              <a:rPr lang="en-US" sz="1500" dirty="0"/>
              <a:t>How often flings for </a:t>
            </a:r>
            <a:r>
              <a:rPr lang="en-US" sz="1500" dirty="0" err="1"/>
              <a:t>nought</a:t>
            </a:r>
            <a:r>
              <a:rPr lang="en-US" sz="1500" dirty="0"/>
              <a:t>, and yokes</a:t>
            </a:r>
          </a:p>
          <a:p>
            <a:pPr marL="0" indent="0" algn="ctr">
              <a:buNone/>
            </a:pPr>
            <a:r>
              <a:rPr lang="en-US" sz="1500" dirty="0"/>
              <a:t>Her heart to an icicle or whim,</a:t>
            </a:r>
          </a:p>
          <a:p>
            <a:pPr marL="0" indent="0" algn="ctr">
              <a:buNone/>
            </a:pPr>
            <a:r>
              <a:rPr lang="en-US" sz="1500" dirty="0"/>
              <a:t>Whose each impatient word provokes</a:t>
            </a:r>
          </a:p>
          <a:p>
            <a:pPr marL="0" indent="0" algn="ctr">
              <a:buNone/>
            </a:pPr>
            <a:r>
              <a:rPr lang="en-US" sz="1500" dirty="0"/>
              <a:t>Another, not from her, but him;</a:t>
            </a:r>
          </a:p>
          <a:p>
            <a:pPr marL="0" indent="0" algn="ctr">
              <a:buNone/>
            </a:pPr>
            <a:r>
              <a:rPr lang="en-US" sz="1500" dirty="0"/>
              <a:t>While she, too gentle even to force</a:t>
            </a:r>
          </a:p>
          <a:p>
            <a:pPr marL="0" indent="0" algn="ctr">
              <a:buNone/>
            </a:pPr>
            <a:r>
              <a:rPr lang="en-US" sz="1500" dirty="0"/>
              <a:t>His penitence by kind replies,</a:t>
            </a:r>
          </a:p>
          <a:p>
            <a:pPr marL="0" indent="0" algn="ctr">
              <a:buNone/>
            </a:pPr>
            <a:r>
              <a:rPr lang="en-US" sz="1500" dirty="0"/>
              <a:t>Waits by, expecting his remorse,</a:t>
            </a:r>
          </a:p>
          <a:p>
            <a:pPr marL="0" indent="0" algn="ctr">
              <a:buNone/>
            </a:pPr>
            <a:r>
              <a:rPr lang="en-US" sz="1500" dirty="0"/>
              <a:t>With pardon in her pitying eyes;</a:t>
            </a:r>
          </a:p>
          <a:p>
            <a:pPr marL="0" indent="0" algn="ctr">
              <a:buNone/>
            </a:pPr>
            <a:r>
              <a:rPr lang="en-US" sz="1500" dirty="0"/>
              <a:t>And if he once, by shame </a:t>
            </a:r>
            <a:r>
              <a:rPr lang="en-US" sz="1500" dirty="0" err="1"/>
              <a:t>oppress'd</a:t>
            </a:r>
            <a:r>
              <a:rPr lang="en-US" sz="1500" dirty="0"/>
              <a:t>,</a:t>
            </a:r>
          </a:p>
          <a:p>
            <a:pPr marL="0" indent="0" algn="ctr">
              <a:buNone/>
            </a:pPr>
            <a:r>
              <a:rPr lang="en-US" sz="1500" dirty="0"/>
              <a:t>A comfortable word confers,</a:t>
            </a:r>
          </a:p>
          <a:p>
            <a:pPr marL="0" indent="0" algn="ctr">
              <a:buNone/>
            </a:pPr>
            <a:r>
              <a:rPr lang="en-US" sz="1500" dirty="0"/>
              <a:t>She leans and weeps against his breast,</a:t>
            </a:r>
          </a:p>
          <a:p>
            <a:pPr marL="0" indent="0" algn="ctr">
              <a:buNone/>
            </a:pPr>
            <a:r>
              <a:rPr lang="en-US" sz="1500" dirty="0"/>
              <a:t>And seems to think the sin was hers;</a:t>
            </a:r>
          </a:p>
          <a:p>
            <a:pPr marL="0" indent="0" algn="ctr">
              <a:buNone/>
            </a:pPr>
            <a:r>
              <a:rPr lang="en-US" sz="1500" dirty="0"/>
              <a:t>Or any eye to see her charms,</a:t>
            </a:r>
          </a:p>
          <a:p>
            <a:pPr marL="0" indent="0" algn="ctr">
              <a:buNone/>
            </a:pPr>
            <a:r>
              <a:rPr lang="en-US" sz="1500" dirty="0"/>
              <a:t>At any time, she's still his wife,</a:t>
            </a:r>
          </a:p>
          <a:p>
            <a:pPr marL="0" indent="0" algn="ctr">
              <a:buNone/>
            </a:pPr>
            <a:r>
              <a:rPr lang="en-US" sz="1500" dirty="0"/>
              <a:t>Dearly devoted to his arms</a:t>
            </a:r>
            <a:r>
              <a:rPr lang="en-US" sz="1500" dirty="0" smtClean="0"/>
              <a:t>;</a:t>
            </a:r>
          </a:p>
          <a:p>
            <a:pPr marL="0" indent="0" algn="ctr">
              <a:buNone/>
            </a:pPr>
            <a:r>
              <a:rPr lang="en-US" sz="1500" dirty="0" smtClean="0"/>
              <a:t>She </a:t>
            </a:r>
            <a:r>
              <a:rPr lang="en-US" sz="1500" dirty="0"/>
              <a:t>loves with love that cannot tire;</a:t>
            </a:r>
          </a:p>
          <a:p>
            <a:pPr marL="0" indent="0" algn="ctr">
              <a:buNone/>
            </a:pPr>
            <a:r>
              <a:rPr lang="en-US" sz="1500" dirty="0"/>
              <a:t>And when, ah woe, </a:t>
            </a:r>
            <a:r>
              <a:rPr lang="en-US" sz="1500" dirty="0" err="1" smtClean="0"/>
              <a:t>sheloves</a:t>
            </a:r>
            <a:r>
              <a:rPr lang="en-US" sz="1500" dirty="0" smtClean="0"/>
              <a:t> </a:t>
            </a:r>
            <a:r>
              <a:rPr lang="en-US" sz="1500" dirty="0"/>
              <a:t>alone,</a:t>
            </a:r>
          </a:p>
          <a:p>
            <a:pPr marL="0" indent="0" algn="ctr">
              <a:buNone/>
            </a:pPr>
            <a:r>
              <a:rPr lang="en-US" sz="1500" dirty="0"/>
              <a:t>Through passionate duty love springs higher,</a:t>
            </a:r>
          </a:p>
          <a:p>
            <a:pPr marL="0" indent="0" algn="ctr">
              <a:buNone/>
            </a:pPr>
            <a:r>
              <a:rPr lang="en-US" sz="1500" dirty="0"/>
              <a:t>As grass grows taller round a stone.</a:t>
            </a:r>
          </a:p>
        </p:txBody>
      </p:sp>
    </p:spTree>
    <p:extLst>
      <p:ext uri="{BB962C8B-B14F-4D97-AF65-F5344CB8AC3E}">
        <p14:creationId xmlns:p14="http://schemas.microsoft.com/office/powerpoint/2010/main" val="5778255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1685</TotalTime>
  <Words>5507</Words>
  <Application>Microsoft Macintosh PowerPoint</Application>
  <PresentationFormat>On-screen Show (4:3)</PresentationFormat>
  <Paragraphs>302</Paragraphs>
  <Slides>69</Slides>
  <Notes>0</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Office Theme</vt:lpstr>
      <vt:lpstr>Gender Studies </vt:lpstr>
      <vt:lpstr>Early Feminism…</vt:lpstr>
      <vt:lpstr>Historically…</vt:lpstr>
      <vt:lpstr>Why use the word “Wave”?</vt:lpstr>
      <vt:lpstr>First Wave of Feminism</vt:lpstr>
      <vt:lpstr>Key focuses for the First Wave:</vt:lpstr>
      <vt:lpstr>The UK</vt:lpstr>
      <vt:lpstr>“The Angel in the House”</vt:lpstr>
      <vt:lpstr>PowerPoint Presentation</vt:lpstr>
      <vt:lpstr>PowerPoint Presentation</vt:lpstr>
      <vt:lpstr>Accomplishments of the First Wave in the UK</vt:lpstr>
      <vt:lpstr>Elizabeth Cady Stanton </vt:lpstr>
      <vt:lpstr>PowerPoint Presentation</vt:lpstr>
      <vt:lpstr>Stanton’s 11 Objections:</vt:lpstr>
      <vt:lpstr>The struggle for SUFFRAGE</vt:lpstr>
      <vt:lpstr>Sojourner Truth Former slave/anti-slavery activist Early Feminist </vt:lpstr>
      <vt:lpstr>PowerPoint Presentation</vt:lpstr>
      <vt:lpstr>The protests</vt:lpstr>
      <vt:lpstr>PowerPoint Presentation</vt:lpstr>
      <vt:lpstr>The Silent Sentinels</vt:lpstr>
      <vt:lpstr>PowerPoint Presentation</vt:lpstr>
      <vt:lpstr>PowerPoint Presentation</vt:lpstr>
      <vt:lpstr>PowerPoint Presentation</vt:lpstr>
      <vt:lpstr>The birth of “feminism”</vt:lpstr>
      <vt:lpstr>The goals became more diverse than just democratic rights:</vt:lpstr>
      <vt:lpstr>Birth Control</vt:lpstr>
      <vt:lpstr>The New Woman</vt:lpstr>
      <vt:lpstr>PowerPoint Presentation</vt:lpstr>
      <vt:lpstr>Resources:</vt:lpstr>
      <vt:lpstr>Questions from readings:</vt:lpstr>
      <vt:lpstr>PowerPoint Presentation</vt:lpstr>
      <vt:lpstr>PowerPoint Presentation</vt:lpstr>
      <vt:lpstr>The New Woman, defined by Gail Finney in response to Henrich Ibsen’s plays:</vt:lpstr>
      <vt:lpstr>PowerPoint Presentation</vt:lpstr>
      <vt:lpstr>PowerPoint Presentation</vt:lpstr>
      <vt:lpstr>The perceived loss of femininity</vt:lpstr>
      <vt:lpstr>The Persons Case</vt:lpstr>
      <vt:lpstr>The Persons Case</vt:lpstr>
      <vt:lpstr>Backlash and Indifference</vt:lpstr>
      <vt:lpstr>WWII – the 1940s and 50s</vt:lpstr>
      <vt:lpstr>The War Wife – a symbol of patriotism</vt:lpstr>
      <vt:lpstr>The Post-War Period</vt:lpstr>
      <vt:lpstr>Second Wave of Feminism</vt:lpstr>
      <vt:lpstr>The Second Wave is a term commonly used to the emergence of a new social movement in the US, Canada, and Europe dedicated to:</vt:lpstr>
      <vt:lpstr>Roots</vt:lpstr>
      <vt:lpstr>“the personal is political”</vt:lpstr>
      <vt:lpstr>1968 Miss America</vt:lpstr>
      <vt:lpstr>https://www.youtube.com/watch?v=pPxLSts0GT4</vt:lpstr>
      <vt:lpstr>What brought on the Second Wave?</vt:lpstr>
      <vt:lpstr>The Women’s Movement – early 2nd wave</vt:lpstr>
      <vt:lpstr>PowerPoint Presentation</vt:lpstr>
      <vt:lpstr> Women are not inherently passive or peaceful. We’re not inherently anything but human.  — Robin Morgan (1941–)  </vt:lpstr>
      <vt:lpstr>The feminine mystique</vt:lpstr>
      <vt:lpstr>PowerPoint Presentation</vt:lpstr>
      <vt:lpstr>The Commission on the Status of Women</vt:lpstr>
      <vt:lpstr>1964 – Title VII of the Civil Rights Act in the U.S.</vt:lpstr>
      <vt:lpstr>Title IX in 1972</vt:lpstr>
      <vt:lpstr>We’ve begun to raise our daughters more like our sons . . . but few have the courage to raise our sons more like our daughters.  — Gloria Steinem (1934–)  </vt:lpstr>
      <vt:lpstr>Gloria Steinem</vt:lpstr>
      <vt:lpstr>Another quick vid on the 2nd wave</vt:lpstr>
      <vt:lpstr>Roe vs. Wade</vt:lpstr>
      <vt:lpstr>NOW: “National Organization for Women</vt:lpstr>
      <vt:lpstr>PowerPoint Presentation</vt:lpstr>
      <vt:lpstr>Take Back the Night</vt:lpstr>
      <vt:lpstr>Third Wave Feminism</vt:lpstr>
      <vt:lpstr>Rebecca Walker</vt:lpstr>
      <vt:lpstr>PowerPoint Presentation</vt:lpstr>
      <vt:lpstr>PowerPoint Presentation</vt:lpstr>
      <vt:lpstr>Men’s Movements</vt:lpstr>
    </vt:vector>
  </TitlesOfParts>
  <Company>Toronto Prep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Studies </dc:title>
  <dc:creator>Sandra Birkett</dc:creator>
  <cp:lastModifiedBy>Sandra Birkett</cp:lastModifiedBy>
  <cp:revision>69</cp:revision>
  <dcterms:created xsi:type="dcterms:W3CDTF">2015-02-19T14:34:19Z</dcterms:created>
  <dcterms:modified xsi:type="dcterms:W3CDTF">2015-03-26T18:27:25Z</dcterms:modified>
</cp:coreProperties>
</file>