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4" r:id="rId17"/>
    <p:sldId id="272" r:id="rId18"/>
    <p:sldId id="277" r:id="rId19"/>
    <p:sldId id="278" r:id="rId20"/>
    <p:sldId id="273" r:id="rId21"/>
    <p:sldId id="274" r:id="rId22"/>
    <p:sldId id="275" r:id="rId23"/>
    <p:sldId id="276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8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78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50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0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59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1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1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93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332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97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01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09CA9-5E2C-AE4A-8CD2-933ACB24E36E}" type="datetimeFigureOut">
              <a:rPr lang="en-US" smtClean="0"/>
              <a:t>2015-01-29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41E2-FC7D-FD4C-AEB0-1C04B444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4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5982"/>
            <a:ext cx="7772400" cy="1470025"/>
          </a:xfrm>
        </p:spPr>
        <p:txBody>
          <a:bodyPr/>
          <a:lstStyle/>
          <a:p>
            <a:r>
              <a:rPr lang="en-US" dirty="0" smtClean="0"/>
              <a:t>Gender Studies – Unit One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4510" y="1646853"/>
            <a:ext cx="6400800" cy="1752600"/>
          </a:xfrm>
        </p:spPr>
        <p:txBody>
          <a:bodyPr/>
          <a:lstStyle/>
          <a:p>
            <a:r>
              <a:rPr lang="en-US" dirty="0" smtClean="0"/>
              <a:t>PowerPoint info and activities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pic>
        <p:nvPicPr>
          <p:cNvPr id="5" name="Picture 4" descr="gender images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2266001"/>
            <a:ext cx="8128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00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Institutions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An </a:t>
            </a:r>
            <a:r>
              <a:rPr lang="en-US" b="1" dirty="0" smtClean="0"/>
              <a:t>institution </a:t>
            </a:r>
            <a:r>
              <a:rPr lang="en-US" dirty="0" smtClean="0"/>
              <a:t>isn’t a building (that’s an institute)</a:t>
            </a:r>
          </a:p>
          <a:p>
            <a:pPr marL="0" indent="0">
              <a:buNone/>
            </a:pPr>
            <a:r>
              <a:rPr lang="en-US" dirty="0" smtClean="0"/>
              <a:t>It’s a complex and formalized system of accomplishing a social goal or need in society. They have tremendous impacts on how we learn to the acceptable ways of behaving and thinking. </a:t>
            </a:r>
          </a:p>
          <a:p>
            <a:pPr marL="0" indent="0">
              <a:buNone/>
            </a:pPr>
            <a:r>
              <a:rPr lang="en-US" dirty="0" smtClean="0"/>
              <a:t>Examples include: Education, Religion, Marriage, The Media, Culture (pop culture included), Sport &amp; Leisure, Economic systems, and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6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Gender socialization can happen early on. One study had parents describe their babies 24 hours after their births. </a:t>
            </a:r>
          </a:p>
          <a:p>
            <a:pPr marL="0" indent="0">
              <a:buNone/>
            </a:pPr>
            <a:r>
              <a:rPr lang="en-US" dirty="0" smtClean="0"/>
              <a:t>Girl babies were more likely described as having softer and finer features, being more delicate and gentle, more delicate and sweeter. </a:t>
            </a:r>
          </a:p>
          <a:p>
            <a:pPr marL="0" indent="0">
              <a:buNone/>
            </a:pPr>
            <a:r>
              <a:rPr lang="en-US" dirty="0" smtClean="0"/>
              <a:t>Boy babies were more likely to be described as stronger, more alert, more coordinated, and having stronger features.</a:t>
            </a:r>
          </a:p>
          <a:p>
            <a:pPr marL="0" indent="0">
              <a:buNone/>
            </a:pPr>
            <a:r>
              <a:rPr lang="en-US" dirty="0" smtClean="0"/>
              <a:t>** the psychologists and medical staff present could see no differences between the sexes of the babies.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14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Can you think of any other examples of gender socialization that happens in the family?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190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5308"/>
            <a:ext cx="8229600" cy="539085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i.e.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-- assignment of household tasks/chores</a:t>
            </a:r>
          </a:p>
          <a:p>
            <a:pPr marL="0" indent="0">
              <a:buNone/>
            </a:pPr>
            <a:r>
              <a:rPr lang="en-US" dirty="0" smtClean="0"/>
              <a:t>-- toys purchased/made available</a:t>
            </a:r>
          </a:p>
          <a:p>
            <a:pPr marL="0" indent="0">
              <a:buNone/>
            </a:pPr>
            <a:r>
              <a:rPr lang="en-US" dirty="0" smtClean="0"/>
              <a:t>-- appearance praise</a:t>
            </a:r>
          </a:p>
          <a:p>
            <a:pPr marL="0" indent="0">
              <a:buNone/>
            </a:pPr>
            <a:r>
              <a:rPr lang="en-US" dirty="0" smtClean="0"/>
              <a:t>-- clothing </a:t>
            </a:r>
          </a:p>
          <a:p>
            <a:pPr marL="0" indent="0">
              <a:buNone/>
            </a:pPr>
            <a:r>
              <a:rPr lang="en-US" dirty="0" smtClean="0"/>
              <a:t>--modeling of </a:t>
            </a:r>
            <a:r>
              <a:rPr lang="en-US" dirty="0" err="1" smtClean="0"/>
              <a:t>behaviours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48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Research has indicated that boys and girls are often treated differently in schools</a:t>
            </a:r>
          </a:p>
          <a:p>
            <a:pPr>
              <a:buFontTx/>
              <a:buChar char="-"/>
            </a:pPr>
            <a:r>
              <a:rPr lang="en-US" dirty="0" smtClean="0"/>
              <a:t>Teachers are more likely to ignore or tolerate spontaneous remarks or unruly </a:t>
            </a:r>
            <a:r>
              <a:rPr lang="en-US" dirty="0" err="1" smtClean="0"/>
              <a:t>behaviour</a:t>
            </a:r>
            <a:r>
              <a:rPr lang="en-US" dirty="0" smtClean="0"/>
              <a:t> in boys, creating the idea that this </a:t>
            </a:r>
            <a:r>
              <a:rPr lang="en-US" dirty="0" err="1" smtClean="0"/>
              <a:t>behaviour</a:t>
            </a:r>
            <a:r>
              <a:rPr lang="en-US" dirty="0" smtClean="0"/>
              <a:t> is appropriate and masculine, whereas the reverse is true for girls. </a:t>
            </a:r>
          </a:p>
          <a:p>
            <a:pPr>
              <a:buFontTx/>
              <a:buChar char="-"/>
            </a:pPr>
            <a:r>
              <a:rPr lang="en-US" dirty="0" smtClean="0"/>
              <a:t>Certain subjects have been encouraged by authority figures relating to the sexes (math vs. the humanities), though this is changing with many programs encouraging girls in the STEM programs.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668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Stereotype: people or situations that conform to preconceived characteristics that allow individuals to make faulty generalizations about an entire group.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Prejudice – an </a:t>
            </a:r>
            <a:r>
              <a:rPr lang="en-US" dirty="0" err="1" smtClean="0"/>
              <a:t>unfavourable</a:t>
            </a:r>
            <a:r>
              <a:rPr lang="en-US" dirty="0" smtClean="0"/>
              <a:t> belief about members of a group, without the knowledge or experience needed to make a judgment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Bias – an unfair act or policy that is rooted in prejudice and prevents impartial justice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22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7923"/>
            <a:ext cx="8229600" cy="582535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traditional stereotyp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391" y="584904"/>
            <a:ext cx="6060319" cy="554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3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Role: a role is a pattern of </a:t>
            </a:r>
            <a:r>
              <a:rPr lang="en-US" dirty="0" err="1" smtClean="0"/>
              <a:t>behaviours</a:t>
            </a:r>
            <a:r>
              <a:rPr lang="en-US" dirty="0" smtClean="0"/>
              <a:t> prescribed for and expected from a person that corresponds to their position in society or any group. </a:t>
            </a:r>
          </a:p>
          <a:p>
            <a:pPr marL="0" indent="0">
              <a:buNone/>
            </a:pPr>
            <a:r>
              <a:rPr lang="en-US" dirty="0" smtClean="0"/>
              <a:t>(of course, a person may have many roles in their life)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roles do you have? What are the expected </a:t>
            </a:r>
            <a:r>
              <a:rPr lang="en-US" dirty="0" err="1" smtClean="0"/>
              <a:t>behaviours</a:t>
            </a:r>
            <a:r>
              <a:rPr lang="en-US" dirty="0"/>
              <a:t> </a:t>
            </a:r>
            <a:r>
              <a:rPr lang="en-US" dirty="0" smtClean="0"/>
              <a:t>associated with that role?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710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Roles: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Expected </a:t>
            </a:r>
            <a:r>
              <a:rPr lang="en-US" dirty="0" err="1" smtClean="0"/>
              <a:t>behaviours</a:t>
            </a:r>
            <a:r>
              <a:rPr lang="en-US" dirty="0" smtClean="0"/>
              <a:t>, attitudes, and obligations that a society assigns to each sex.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can happen in small groups, like the family</a:t>
            </a:r>
          </a:p>
          <a:p>
            <a:pPr marL="0" indent="0">
              <a:buNone/>
            </a:pPr>
            <a:r>
              <a:rPr lang="en-US" dirty="0" smtClean="0"/>
              <a:t>Husbands are assigned “Instrumental Tasks” like economic supervision and decision making</a:t>
            </a:r>
          </a:p>
          <a:p>
            <a:pPr marL="0" indent="0">
              <a:buNone/>
            </a:pPr>
            <a:r>
              <a:rPr lang="en-US" dirty="0" smtClean="0"/>
              <a:t>Wives are assigned “Expressive Tasks” like providing nurturance and affection, emotional and nutritional support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are some of the gender ROLES in our society: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639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Traditional Gender Roles Changing?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Family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Work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Government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Law</a:t>
            </a:r>
          </a:p>
        </p:txBody>
      </p:sp>
    </p:spTree>
    <p:extLst>
      <p:ext uri="{BB962C8B-B14F-4D97-AF65-F5344CB8AC3E}">
        <p14:creationId xmlns:p14="http://schemas.microsoft.com/office/powerpoint/2010/main" val="2363416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Feminism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social approach that comes down to the idea of equality between the sexes. Feminists believe that although they are different, men and women are equal.</a:t>
            </a:r>
          </a:p>
          <a:p>
            <a:r>
              <a:rPr lang="en-US" dirty="0" smtClean="0"/>
              <a:t>Feminism recognizes that women have been oppressed and repressed in certain societies throughout history.</a:t>
            </a:r>
          </a:p>
          <a:p>
            <a:r>
              <a:rPr lang="en-US" dirty="0" smtClean="0"/>
              <a:t>It carries with it the commitment to affect and change the attitudes and </a:t>
            </a:r>
            <a:r>
              <a:rPr lang="en-US" dirty="0" err="1" smtClean="0"/>
              <a:t>behaviours</a:t>
            </a:r>
            <a:r>
              <a:rPr lang="en-US" dirty="0" smtClean="0"/>
              <a:t> of those who do not see men and women as equals in all aspects of life: political, economic, and social.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660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One of the role systems that Feminism studies, and ultimately rejects is Patriarchy.</a:t>
            </a:r>
            <a:br>
              <a:rPr lang="en-US" sz="3600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9808"/>
            <a:ext cx="8229600" cy="539085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From the Latin: meaning father.</a:t>
            </a:r>
          </a:p>
          <a:p>
            <a:pPr marL="0" indent="0">
              <a:buNone/>
            </a:pPr>
            <a:r>
              <a:rPr lang="en-US" dirty="0" smtClean="0"/>
              <a:t>Patriarchy is a system where males have privilege over females. Power is held and transferred through men. Men benefit more from the social institutions: law, economics, education, marriage, etc.</a:t>
            </a:r>
          </a:p>
          <a:p>
            <a:pPr marL="0" indent="0">
              <a:buNone/>
            </a:pPr>
            <a:r>
              <a:rPr lang="en-US" dirty="0" smtClean="0"/>
              <a:t>Examples: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62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Misogyny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Misogyny is a feature of some, not all, patriarchal societies. It is defined as hatred or hostility toward women. In a society that subordinates women, many hold misogynistic views, or support misogynistic institutions. </a:t>
            </a:r>
          </a:p>
          <a:p>
            <a:pPr marL="0" indent="0">
              <a:buNone/>
            </a:pPr>
            <a:r>
              <a:rPr lang="en-US" dirty="0" smtClean="0"/>
              <a:t>i.e. in Saudi Arabia, women are not allowed to drive. What views does this law suggest? How does the law effect women?</a:t>
            </a:r>
          </a:p>
        </p:txBody>
      </p:sp>
    </p:spTree>
    <p:extLst>
      <p:ext uri="{BB962C8B-B14F-4D97-AF65-F5344CB8AC3E}">
        <p14:creationId xmlns:p14="http://schemas.microsoft.com/office/powerpoint/2010/main" val="268448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condition of being alike in value – of having the same potential for accomplishment, and having the same inherent worth, in spite of any differences, biological or social, individual or group oriented.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a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073" y="4060770"/>
            <a:ext cx="33909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72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activitie</a:t>
            </a:r>
            <a:r>
              <a:rPr lang="en-US" dirty="0" smtClean="0"/>
              <a:t>s and things for us to think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Jane and John are brother and sister. Jane is invited by a </a:t>
            </a:r>
            <a:r>
              <a:rPr lang="en-US" dirty="0" err="1" smtClean="0"/>
              <a:t>neighbour</a:t>
            </a:r>
            <a:r>
              <a:rPr lang="en-US" dirty="0" smtClean="0"/>
              <a:t> to a birthday party. John says he would like to go too, but when Jane and John’s parents telephone the </a:t>
            </a:r>
            <a:r>
              <a:rPr lang="en-US" dirty="0" err="1" smtClean="0"/>
              <a:t>neighbours</a:t>
            </a:r>
            <a:r>
              <a:rPr lang="en-US" dirty="0" smtClean="0"/>
              <a:t>, they are informed that it is an “all girl” birthday party, and John is not invited. </a:t>
            </a:r>
            <a:r>
              <a:rPr lang="en-US" dirty="0" smtClean="0"/>
              <a:t>As Jane and John’s parents, what would you tell them?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239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Should </a:t>
            </a:r>
            <a:r>
              <a:rPr lang="en-US" dirty="0"/>
              <a:t>men still do such things as open doors for women, stand until a woman is seated, and walk on the outside of the sidewalk?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429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Should women and girls (of any age) be encouraged to participate in beauty pageants?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2651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Should women retain their birth names upon marriage?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43841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Can a feminist justify sending a child or adolescent to a school that is sex segregated (i.e., all male or all female)?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573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Theories re. 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Gender as Essence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Gender is a fixed and biological factor. It is innate and fixed. It is essential and universal. It is reflected in personality, </a:t>
            </a:r>
            <a:r>
              <a:rPr lang="en-US" dirty="0" err="1" smtClean="0"/>
              <a:t>behaviour</a:t>
            </a:r>
            <a:r>
              <a:rPr lang="en-US" dirty="0" smtClean="0"/>
              <a:t>, and attitudes. Males and females are different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0630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b="1" dirty="0" smtClean="0"/>
              <a:t>Gender as Construct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The concept of gender is constructed and maintained through language and culture. It is not an innate quality – it is a social phenomena.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992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pple Chancery"/>
                <a:cs typeface="Apple Chancery"/>
              </a:rPr>
              <a:t>Women and men are more alike </a:t>
            </a:r>
          </a:p>
          <a:p>
            <a:pPr marL="0" indent="0" algn="ctr"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pple Chancery"/>
                <a:cs typeface="Apple Chancery"/>
              </a:rPr>
              <a:t>than different.</a:t>
            </a:r>
          </a:p>
          <a:p>
            <a:pPr marL="0" indent="0" algn="ctr"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pple Chancery"/>
                <a:cs typeface="Apple Chancery"/>
              </a:rPr>
              <a:t>Men are not from Mars; Women are not from </a:t>
            </a:r>
          </a:p>
          <a:p>
            <a:pPr marL="0" indent="0" algn="ctr"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pple Chancery"/>
                <a:cs typeface="Apple Chancery"/>
              </a:rPr>
              <a:t>Venus – we are all from planet </a:t>
            </a:r>
          </a:p>
          <a:p>
            <a:pPr marL="0" indent="0" algn="ctr"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pple Chancery"/>
                <a:cs typeface="Apple Chancery"/>
              </a:rPr>
              <a:t>Earth.</a:t>
            </a:r>
          </a:p>
          <a:p>
            <a:pPr marL="0" indent="0" algn="ctr">
              <a:buNone/>
            </a:pP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pple Chancery"/>
              <a:cs typeface="Apple Chancery"/>
            </a:endParaRPr>
          </a:p>
          <a:p>
            <a:pPr marL="0" indent="0" algn="ctr"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pple Chancery"/>
                <a:cs typeface="Apple Chancery"/>
              </a:rPr>
              <a:t>-- Michael S. Kimmel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4182075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Gender as Performance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This theory suggests that gender is more fluid. It suggests gender is not something that is built in to us, but is based on what we do or “perform” – it is constantly being constructed and changed. It is not what we “are,” </a:t>
            </a:r>
            <a:r>
              <a:rPr lang="en-US" smtClean="0"/>
              <a:t>but what we “do”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68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Study of Women &amp; Sex and Gender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Done by men</a:t>
            </a:r>
          </a:p>
          <a:p>
            <a:r>
              <a:rPr lang="en-US" sz="4400" dirty="0" smtClean="0"/>
              <a:t>Viewed women as inferior/as objects</a:t>
            </a:r>
          </a:p>
          <a:p>
            <a:r>
              <a:rPr lang="en-US" sz="4400" dirty="0" smtClean="0"/>
              <a:t>Excluded women’s opinions/experiences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21447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Studies performed and analyzed by both women AND men</a:t>
            </a:r>
          </a:p>
          <a:p>
            <a:r>
              <a:rPr lang="en-US" dirty="0" smtClean="0"/>
              <a:t>Views women as subjects and authorities on issues and experiences</a:t>
            </a:r>
          </a:p>
          <a:p>
            <a:r>
              <a:rPr lang="en-US" dirty="0" smtClean="0"/>
              <a:t>Inclusive of women’s opinions</a:t>
            </a:r>
          </a:p>
          <a:p>
            <a:r>
              <a:rPr lang="en-US" dirty="0" smtClean="0"/>
              <a:t>Acknowledges differences between males/females, women and men, but debates the significances of those differences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367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Terms for this unit: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Sex: </a:t>
            </a:r>
            <a:r>
              <a:rPr lang="en-US" b="1" dirty="0"/>
              <a:t>"Sex"</a:t>
            </a:r>
            <a:r>
              <a:rPr lang="en-US" dirty="0"/>
              <a:t> refers to the biological and physiological characteristics that define men and women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Gender:</a:t>
            </a:r>
            <a:r>
              <a:rPr lang="en-US" b="1" dirty="0" err="1"/>
              <a:t>"Gender</a:t>
            </a:r>
            <a:r>
              <a:rPr lang="en-US" b="1" dirty="0"/>
              <a:t>"</a:t>
            </a:r>
            <a:r>
              <a:rPr lang="en-US" dirty="0"/>
              <a:t> refers to the socially constructed roles, </a:t>
            </a:r>
            <a:r>
              <a:rPr lang="en-US" dirty="0" err="1"/>
              <a:t>behaviours</a:t>
            </a:r>
            <a:r>
              <a:rPr lang="en-US" dirty="0"/>
              <a:t>, activities, and attributes that a given society considers appropriate for men and women.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29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8728"/>
          </a:xfrm>
        </p:spPr>
        <p:txBody>
          <a:bodyPr>
            <a:noAutofit/>
          </a:bodyPr>
          <a:lstStyle/>
          <a:p>
            <a:r>
              <a:rPr lang="en-US" sz="2000" dirty="0"/>
              <a:t>To put it another way:</a:t>
            </a:r>
            <a:br>
              <a:rPr lang="en-US" sz="2000" dirty="0"/>
            </a:br>
            <a:r>
              <a:rPr lang="en-US" sz="2000" b="1" dirty="0"/>
              <a:t>"Male" and "female" are sex categories, while "masculine" and "feminine" are gender categories.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366"/>
            <a:ext cx="8229600" cy="541454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800" dirty="0" smtClean="0"/>
              <a:t>Aspects </a:t>
            </a:r>
            <a:r>
              <a:rPr lang="en-US" sz="3800" dirty="0"/>
              <a:t>of sex will not vary substantially between different human societies, while aspects of gender may vary greatly</a:t>
            </a:r>
            <a:r>
              <a:rPr lang="en-US" sz="3800" dirty="0" smtClean="0"/>
              <a:t>.</a:t>
            </a:r>
          </a:p>
          <a:p>
            <a:pPr marL="0" indent="0">
              <a:buNone/>
            </a:pPr>
            <a:endParaRPr lang="en-US" sz="3800" dirty="0"/>
          </a:p>
          <a:p>
            <a:r>
              <a:rPr lang="en-US" sz="3800" dirty="0"/>
              <a:t>Some examples of sex characteristics :</a:t>
            </a:r>
          </a:p>
          <a:p>
            <a:pPr lvl="0"/>
            <a:r>
              <a:rPr lang="en-US" sz="3800" dirty="0"/>
              <a:t>		Women menstruate while men do not</a:t>
            </a:r>
          </a:p>
          <a:p>
            <a:pPr lvl="0"/>
            <a:r>
              <a:rPr lang="en-US" sz="3800" dirty="0"/>
              <a:t>		Men have testicles while women do not</a:t>
            </a:r>
          </a:p>
          <a:p>
            <a:pPr lvl="0"/>
            <a:r>
              <a:rPr lang="en-US" sz="3800" dirty="0"/>
              <a:t>			</a:t>
            </a:r>
            <a:r>
              <a:rPr lang="en-US" sz="3800" dirty="0" smtClean="0"/>
              <a:t>Women </a:t>
            </a:r>
            <a:r>
              <a:rPr lang="en-US" sz="3800" dirty="0"/>
              <a:t>have developed breasts that are usually capable of lactating, </a:t>
            </a:r>
            <a:r>
              <a:rPr lang="en-US" sz="3800" dirty="0" smtClean="0"/>
              <a:t>while	     		men </a:t>
            </a:r>
            <a:r>
              <a:rPr lang="en-US" sz="3800" dirty="0"/>
              <a:t>have not</a:t>
            </a:r>
          </a:p>
          <a:p>
            <a:pPr lvl="0"/>
            <a:r>
              <a:rPr lang="en-US" sz="3800" dirty="0"/>
              <a:t>		Men generally have more massive bones than women</a:t>
            </a:r>
          </a:p>
          <a:p>
            <a:pPr lvl="0"/>
            <a:r>
              <a:rPr lang="en-US" sz="3800" dirty="0"/>
              <a:t> </a:t>
            </a:r>
          </a:p>
          <a:p>
            <a:r>
              <a:rPr lang="en-US" sz="3800" dirty="0"/>
              <a:t>Some examples of gender characteristics :</a:t>
            </a:r>
          </a:p>
          <a:p>
            <a:pPr lvl="0"/>
            <a:r>
              <a:rPr lang="en-US" sz="3800" dirty="0"/>
              <a:t>		In the United States (and most other countries), women earn significantly less money than men for similar work</a:t>
            </a:r>
          </a:p>
          <a:p>
            <a:pPr lvl="0"/>
            <a:r>
              <a:rPr lang="en-US" sz="3800" dirty="0"/>
              <a:t>		In Viet Nam, many more men than women smoke, as female smoking has not traditionally been considered appropriate</a:t>
            </a:r>
          </a:p>
          <a:p>
            <a:pPr lvl="0"/>
            <a:r>
              <a:rPr lang="en-US" sz="3800" dirty="0"/>
              <a:t>		In Saudi Arabia men are allowed to drive cars while women are not</a:t>
            </a:r>
          </a:p>
          <a:p>
            <a:r>
              <a:rPr lang="en-US" sz="3800" dirty="0"/>
              <a:t>		In most of the world, women do more housework than men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73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8596"/>
            <a:ext cx="8229600" cy="54075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ulture – the ways of living of a group. Include all of the accepted habits, customs, beliefs, ideologies, practices, traditions, and inventions.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norm – the rules of a group that indicate how members should behave and what attitudes they should hold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</a:t>
            </a:r>
            <a:r>
              <a:rPr lang="en-US" dirty="0" smtClean="0"/>
              <a:t>alues – the basic and fundamental principles or standards considered worthwhile or desirable – these are what influence the norms.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96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** the process by which we, as members of a society, learn to behave and think within that society. It happens over the course of our whole lives, but is most significant in our formative years. </a:t>
            </a:r>
          </a:p>
          <a:p>
            <a:pPr marL="0" indent="0">
              <a:buNone/>
            </a:pPr>
            <a:r>
              <a:rPr lang="en-US" dirty="0" smtClean="0"/>
              <a:t>This occurs through </a:t>
            </a:r>
            <a:r>
              <a:rPr lang="en-US" b="1" dirty="0" smtClean="0"/>
              <a:t>agents of socialization</a:t>
            </a:r>
            <a:r>
              <a:rPr lang="en-US" dirty="0" smtClean="0"/>
              <a:t> – specific types of social contacts that influence our socialization. They are: the family, peers, and social institutions.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499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1385</Words>
  <Application>Microsoft Macintosh PowerPoint</Application>
  <PresentationFormat>On-screen Show (4:3)</PresentationFormat>
  <Paragraphs>135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Gender Studies – Unit One </vt:lpstr>
      <vt:lpstr>Feminism</vt:lpstr>
      <vt:lpstr>PowerPoint Presentation</vt:lpstr>
      <vt:lpstr>Historical Study of Women &amp; Sex and Gender Issues</vt:lpstr>
      <vt:lpstr>Gender Studies</vt:lpstr>
      <vt:lpstr>Important Terms for this unit:</vt:lpstr>
      <vt:lpstr>To put it another way: "Male" and "female" are sex categories, while "masculine" and "feminine" are gender categories. </vt:lpstr>
      <vt:lpstr>PowerPoint Presentation</vt:lpstr>
      <vt:lpstr>Socialization</vt:lpstr>
      <vt:lpstr>Social Institutions</vt:lpstr>
      <vt:lpstr>Let’s look at Family</vt:lpstr>
      <vt:lpstr>Family:</vt:lpstr>
      <vt:lpstr>PowerPoint Presentation</vt:lpstr>
      <vt:lpstr>Education</vt:lpstr>
      <vt:lpstr>More terminology</vt:lpstr>
      <vt:lpstr>PowerPoint Presentation</vt:lpstr>
      <vt:lpstr>ROLES</vt:lpstr>
      <vt:lpstr>Gender Roles:</vt:lpstr>
      <vt:lpstr>Are Traditional Gender Roles Changing?</vt:lpstr>
      <vt:lpstr>One of the role systems that Feminism studies, and ultimately rejects is Patriarchy.  </vt:lpstr>
      <vt:lpstr>Misogyny</vt:lpstr>
      <vt:lpstr>Equality</vt:lpstr>
      <vt:lpstr>Some activities and things for us to think about:</vt:lpstr>
      <vt:lpstr>Discussion Questions:</vt:lpstr>
      <vt:lpstr>PowerPoint Presentation</vt:lpstr>
      <vt:lpstr>PowerPoint Presentation</vt:lpstr>
      <vt:lpstr>PowerPoint Presentation</vt:lpstr>
      <vt:lpstr>Three Theories re. Gender</vt:lpstr>
      <vt:lpstr>PowerPoint Presentation</vt:lpstr>
      <vt:lpstr>PowerPoint Presentation</vt:lpstr>
    </vt:vector>
  </TitlesOfParts>
  <Company>Toronto Prep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Studies – Unit One </dc:title>
  <dc:creator>Sandra Birkett</dc:creator>
  <cp:lastModifiedBy>Sandra Birkett</cp:lastModifiedBy>
  <cp:revision>9</cp:revision>
  <dcterms:created xsi:type="dcterms:W3CDTF">2015-01-28T00:53:41Z</dcterms:created>
  <dcterms:modified xsi:type="dcterms:W3CDTF">2015-01-29T15:45:25Z</dcterms:modified>
</cp:coreProperties>
</file>